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2"/>
  </p:notesMasterIdLst>
  <p:sldIdLst>
    <p:sldId id="256" r:id="rId2"/>
    <p:sldId id="266" r:id="rId3"/>
    <p:sldId id="257" r:id="rId4"/>
    <p:sldId id="262" r:id="rId5"/>
    <p:sldId id="263" r:id="rId6"/>
    <p:sldId id="264" r:id="rId7"/>
    <p:sldId id="265" r:id="rId8"/>
    <p:sldId id="269" r:id="rId9"/>
    <p:sldId id="268" r:id="rId10"/>
    <p:sldId id="27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26" autoAdjust="0"/>
    <p:restoredTop sz="94660"/>
  </p:normalViewPr>
  <p:slideViewPr>
    <p:cSldViewPr>
      <p:cViewPr varScale="1">
        <p:scale>
          <a:sx n="65" d="100"/>
          <a:sy n="65" d="100"/>
        </p:scale>
        <p:origin x="-59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6D3CFA-6ACF-45AB-9C8C-A681ACA4C5C8}" type="datetimeFigureOut">
              <a:rPr lang="ru-RU" smtClean="0"/>
              <a:pPr/>
              <a:t>17.05.2011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9CF24D-A548-4C36-89B3-E0F4A2723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CF24D-A548-4C36-89B3-E0F4A2723FF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CF24D-A548-4C36-89B3-E0F4A2723FF3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4BB8A0-7575-4796-9576-1F1276E1C8E4}" type="datetimeFigureOut">
              <a:rPr lang="ru-RU" smtClean="0"/>
              <a:pPr/>
              <a:t>17.05.2011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000D53-E83B-49D5-ADBB-2F8092B1BD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4BB8A0-7575-4796-9576-1F1276E1C8E4}" type="datetimeFigureOut">
              <a:rPr lang="ru-RU" smtClean="0"/>
              <a:pPr/>
              <a:t>17.05.2011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000D53-E83B-49D5-ADBB-2F8092B1BD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4BB8A0-7575-4796-9576-1F1276E1C8E4}" type="datetimeFigureOut">
              <a:rPr lang="ru-RU" smtClean="0"/>
              <a:pPr/>
              <a:t>17.05.2011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000D53-E83B-49D5-ADBB-2F8092B1BD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4BB8A0-7575-4796-9576-1F1276E1C8E4}" type="datetimeFigureOut">
              <a:rPr lang="ru-RU" smtClean="0"/>
              <a:pPr/>
              <a:t>17.05.2011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000D53-E83B-49D5-ADBB-2F8092B1BD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4BB8A0-7575-4796-9576-1F1276E1C8E4}" type="datetimeFigureOut">
              <a:rPr lang="ru-RU" smtClean="0"/>
              <a:pPr/>
              <a:t>17.05.2011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000D53-E83B-49D5-ADBB-2F8092B1BD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4BB8A0-7575-4796-9576-1F1276E1C8E4}" type="datetimeFigureOut">
              <a:rPr lang="ru-RU" smtClean="0"/>
              <a:pPr/>
              <a:t>17.05.2011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000D53-E83B-49D5-ADBB-2F8092B1BD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4BB8A0-7575-4796-9576-1F1276E1C8E4}" type="datetimeFigureOut">
              <a:rPr lang="ru-RU" smtClean="0"/>
              <a:pPr/>
              <a:t>17.05.2011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000D53-E83B-49D5-ADBB-2F8092B1BD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4BB8A0-7575-4796-9576-1F1276E1C8E4}" type="datetimeFigureOut">
              <a:rPr lang="ru-RU" smtClean="0"/>
              <a:pPr/>
              <a:t>17.05.2011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000D53-E83B-49D5-ADBB-2F8092B1BD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4BB8A0-7575-4796-9576-1F1276E1C8E4}" type="datetimeFigureOut">
              <a:rPr lang="ru-RU" smtClean="0"/>
              <a:pPr/>
              <a:t>17.05.2011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000D53-E83B-49D5-ADBB-2F8092B1BD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4BB8A0-7575-4796-9576-1F1276E1C8E4}" type="datetimeFigureOut">
              <a:rPr lang="ru-RU" smtClean="0"/>
              <a:pPr/>
              <a:t>17.05.2011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000D53-E83B-49D5-ADBB-2F8092B1BD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F4BB8A0-7575-4796-9576-1F1276E1C8E4}" type="datetimeFigureOut">
              <a:rPr lang="ru-RU" smtClean="0"/>
              <a:pPr/>
              <a:t>17.05.2011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000D53-E83B-49D5-ADBB-2F8092B1BD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F4BB8A0-7575-4796-9576-1F1276E1C8E4}" type="datetimeFigureOut">
              <a:rPr lang="ru-RU" smtClean="0"/>
              <a:pPr/>
              <a:t>17.05.2011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A000D53-E83B-49D5-ADBB-2F8092B1BD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1538" y="214290"/>
            <a:ext cx="7406640" cy="1472184"/>
          </a:xfrm>
        </p:spPr>
        <p:txBody>
          <a:bodyPr/>
          <a:lstStyle/>
          <a:p>
            <a:pPr algn="ctr"/>
            <a:r>
              <a:rPr lang="ru-RU" sz="8800" dirty="0" smtClean="0"/>
              <a:t>Зеркало   </a:t>
            </a:r>
            <a:endParaRPr lang="ru-RU" sz="8800" dirty="0"/>
          </a:p>
        </p:txBody>
      </p:sp>
      <p:pic>
        <p:nvPicPr>
          <p:cNvPr id="1026" name="Picture 2" descr="C:\Users\Виктор\Desktop\z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1785926"/>
            <a:ext cx="3025956" cy="47844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7498080" cy="92867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Что такое зеркало и где его берут?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785794"/>
            <a:ext cx="8143900" cy="607220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ЗЕРКАЛО, тело, обладающее полированной поверхностью и способное образовывать оптические изображения предметов (в том числе источников света), отражая световые лучи – Первые сведения о применении металлических зеркал (из бронзы или серебра) в быту относятся к ТРЕТЬЕМУ тысячелетию до нашей эры. В бронзовом веке зеркала были известны преимущественно в странах Древнего Востока, в железном веке получили более широкое распространение.</a:t>
            </a:r>
          </a:p>
          <a:p>
            <a:r>
              <a:rPr lang="ru-RU" dirty="0" smtClean="0"/>
              <a:t>Стеклянные зеркала появились у римлян в ПЕРВОМ веке нашей эры; в начале средних веков они исчезли и снова появились только в </a:t>
            </a:r>
            <a:r>
              <a:rPr lang="en-US" dirty="0" smtClean="0"/>
              <a:t>XIII</a:t>
            </a:r>
            <a:r>
              <a:rPr lang="ru-RU" dirty="0" smtClean="0"/>
              <a:t> веке. В </a:t>
            </a:r>
            <a:r>
              <a:rPr lang="en-US" dirty="0" smtClean="0"/>
              <a:t>XVI</a:t>
            </a:r>
            <a:r>
              <a:rPr lang="ru-RU" dirty="0" smtClean="0"/>
              <a:t> веке была изобретена подводка стеклянных зеркал оловянной </a:t>
            </a:r>
            <a:r>
              <a:rPr lang="ru-RU" i="1" dirty="0" smtClean="0"/>
              <a:t>амальгамой. </a:t>
            </a:r>
            <a:r>
              <a:rPr lang="ru-RU" dirty="0" smtClean="0"/>
              <a:t>С </a:t>
            </a:r>
            <a:r>
              <a:rPr lang="en-US" dirty="0" smtClean="0"/>
              <a:t>XVII</a:t>
            </a:r>
            <a:r>
              <a:rPr lang="ru-RU" dirty="0" smtClean="0"/>
              <a:t> века многообразие форм и типов зеркал возрастает, обрамления зеркал становятся более нарядными.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0"/>
            <a:ext cx="8072462" cy="785794"/>
          </a:xfrm>
        </p:spPr>
        <p:txBody>
          <a:bodyPr/>
          <a:lstStyle/>
          <a:p>
            <a:r>
              <a:rPr lang="ru-RU" dirty="0" smtClean="0"/>
              <a:t>История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785794"/>
            <a:ext cx="8072462" cy="607220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Оказывается, что возраст зеркала около пяти тысяч лет! Наши далёкие предки делали зеркала из камня и металла. Наибольшей популярностью пользовались металлические листки, тщательно отполированные с одной стороны и с украшениями на другой. В конце XIII в. в Венеции, на острове </a:t>
            </a:r>
            <a:r>
              <a:rPr lang="ru-RU" dirty="0" err="1" smtClean="0"/>
              <a:t>Мурано</a:t>
            </a:r>
            <a:r>
              <a:rPr lang="ru-RU" dirty="0" smtClean="0"/>
              <a:t>, было изобретено зеркальное стекло и положен конец «монополии» металлических зеркал. Первые венецианские зеркала украсили дворцы европейских монархов и знати. </a:t>
            </a:r>
          </a:p>
          <a:p>
            <a:r>
              <a:rPr lang="ru-RU" dirty="0" smtClean="0"/>
              <a:t>Неудивительно, что в других странах также мечтали наладить производство зеркал. Первой удалось это сделать Франции, переманив в 1655 г. четырёх стекольщиков из Венеции в Париж, где они и наладили работу стекольной мануфактуры. За Францией последовала Германия, а затем и Англия. В России зеркальные заводы появились во времена Петра I, и с тех пор зеркала стали широко использоваться в архитектуре, быту и технике.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7215238" cy="857232"/>
          </a:xfrm>
        </p:spPr>
        <p:txBody>
          <a:bodyPr/>
          <a:lstStyle/>
          <a:p>
            <a:r>
              <a:rPr lang="ru-RU" dirty="0" smtClean="0"/>
              <a:t>Виды зеркал: ртутное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857232"/>
            <a:ext cx="8143900" cy="6000768"/>
          </a:xfrm>
        </p:spPr>
        <p:txBody>
          <a:bodyPr>
            <a:noAutofit/>
          </a:bodyPr>
          <a:lstStyle/>
          <a:p>
            <a:r>
              <a:rPr lang="ru-RU" sz="2400" dirty="0" smtClean="0"/>
              <a:t>Ртуть образует со многими цветными металлами жидкие сплавы-растворы — амальгамы. Если нанести на поверхность стекла слой оловянной амальгамы и хорошо все прогреть, то часть ртути испарится, а на стекле сформируется и зафиксируется покрытие, состоящее из олова и его амальгамы. Термическое разложение амальгамы позволяет получать на стекле не только оловянные покрытия, но и существенно более качественные — серебряные.</a:t>
            </a:r>
          </a:p>
          <a:p>
            <a:r>
              <a:rPr lang="ru-RU" sz="2400" dirty="0" smtClean="0"/>
              <a:t>Однако амальгамный метод имеет множество недостатков: выделяющиеся при разложении амальгамы пары ртути очень ядовиты, технология нанесения амальгамы требует строго горизонтального положения стеклянной матрицы, равномерного нагрева и распределения амальгамы. 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7500990" cy="928670"/>
          </a:xfrm>
        </p:spPr>
        <p:txBody>
          <a:bodyPr/>
          <a:lstStyle/>
          <a:p>
            <a:r>
              <a:rPr lang="ru-RU" dirty="0" smtClean="0"/>
              <a:t>Виды зеркал: медное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928670"/>
            <a:ext cx="8143900" cy="592933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Химическим путем можно получить не только серебряное, но и медное зеркало. Это несколько более сложный в выполнении, но красивый и интересный опыт. К раствору медного купороса сначала прибавляют глицерин и большой избыток формалина. Затем по каплям добавляют раствор </a:t>
            </a:r>
            <a:r>
              <a:rPr lang="ru-RU" dirty="0" err="1" smtClean="0"/>
              <a:t>гидроксида</a:t>
            </a:r>
            <a:r>
              <a:rPr lang="ru-RU" dirty="0" smtClean="0"/>
              <a:t> натрия и нагревают смесь до 50-70 </a:t>
            </a:r>
            <a:r>
              <a:rPr lang="ru-RU" baseline="30000" dirty="0" smtClean="0"/>
              <a:t>0</a:t>
            </a:r>
            <a:r>
              <a:rPr lang="ru-RU" dirty="0" smtClean="0"/>
              <a:t>С. Если стенки реакционного сосуда достаточно чисты, то на них вскоре может образоваться блестящее медное покрытие.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14290"/>
            <a:ext cx="7500990" cy="785794"/>
          </a:xfrm>
        </p:spPr>
        <p:txBody>
          <a:bodyPr>
            <a:noAutofit/>
          </a:bodyPr>
          <a:lstStyle/>
          <a:p>
            <a:r>
              <a:rPr lang="ru-RU" sz="3600" dirty="0" smtClean="0"/>
              <a:t>Виды зеркал: серебряное (метод Ю. Либиха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285860"/>
            <a:ext cx="8143900" cy="578645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В середине </a:t>
            </a:r>
            <a:r>
              <a:rPr lang="en-US" dirty="0" smtClean="0"/>
              <a:t>XIX</a:t>
            </a:r>
            <a:r>
              <a:rPr lang="ru-RU" dirty="0" smtClean="0"/>
              <a:t> в. благодаря развитию химии в производстве зеркал произошел резкий скачок. Знаменитый химик Ю. Либих в письме к коллеге писал: «Я опять занимаюсь фабрикацией зеркал, благодаря некоторым улучшениям думаю, что можно приготовить правильные зеркала любых размеров».</a:t>
            </a:r>
          </a:p>
          <a:p>
            <a:r>
              <a:rPr lang="ru-RU" dirty="0" smtClean="0"/>
              <a:t>В основу метода Либиха была положена реакция восстановления серебра альдегидами (термин «альдегид» также предложил Либих), известная ныне как качественная реакция «серебряного зеркала». Добавляя к раствору нитрата серебра щелочь, Либих получал оксид серебра, который отфильтровывал и растворял в избытке водного аммиака.</a:t>
            </a:r>
          </a:p>
          <a:p>
            <a:r>
              <a:rPr lang="ru-RU" dirty="0" smtClean="0"/>
              <a:t>Если в реакционную смесь поместить тщательно отмытую и обезжиренную стеклянную пластину, то блестящий слой серебра образуется и на ней. Если стекло с одной стороны было чем-то защищено, то после удаления защитного слоя получается хорошее зеркало, которое, если изолировать серебряное покрытие от прямого контакта с окружающей средой будет служить долгие годы.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Виктор\Desktop\57920912_9675882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1928802"/>
            <a:ext cx="2786064" cy="371475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7286676" cy="857232"/>
          </a:xfrm>
        </p:spPr>
        <p:txBody>
          <a:bodyPr/>
          <a:lstStyle/>
          <a:p>
            <a:r>
              <a:rPr lang="ru-RU" dirty="0" smtClean="0"/>
              <a:t>Виды зеркал: свинцовое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857232"/>
            <a:ext cx="8143900" cy="600076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При желании можно получить на стекле и свинцовое покрытие, но в качестве зеркала оно будет абсолютно нефункциональным, а вот осажденные покрытия из сульфида свинца (II) дают приемлемые по качеству отражения. Для изготовления такого зеркала надо смешать в чистом стакане растворы соли свинца и </a:t>
            </a:r>
            <a:r>
              <a:rPr lang="ru-RU" dirty="0" err="1" smtClean="0"/>
              <a:t>тиомочевины</a:t>
            </a:r>
            <a:r>
              <a:rPr lang="ru-RU" dirty="0" smtClean="0"/>
              <a:t>, добавить крепкий раствор щелочи и подогреть. </a:t>
            </a:r>
            <a:r>
              <a:rPr lang="ru-RU" dirty="0" err="1" smtClean="0"/>
              <a:t>Тиомочевина</a:t>
            </a:r>
            <a:r>
              <a:rPr lang="ru-RU" dirty="0" smtClean="0"/>
              <a:t> образует с солью свинца растворимое комплексное соединение, которое в щелочной среде разлагается с образованием сульфида свинца.</a:t>
            </a:r>
          </a:p>
          <a:p>
            <a:r>
              <a:rPr lang="ru-RU" dirty="0" smtClean="0"/>
              <a:t>Образовавшаяся при разложении свинцового комплекса мочевина далее </a:t>
            </a:r>
            <a:r>
              <a:rPr lang="ru-RU" dirty="0" err="1" smtClean="0"/>
              <a:t>гидролизуется</a:t>
            </a:r>
            <a:r>
              <a:rPr lang="ru-RU" dirty="0" smtClean="0"/>
              <a:t> до карбоната аммония.</a:t>
            </a:r>
          </a:p>
          <a:p>
            <a:r>
              <a:rPr lang="ru-RU" dirty="0" smtClean="0"/>
              <a:t>Практического распространения этот метод не получил, поскольку в результате образуется покрытие черного цвета, не обеспечивающее цветопередачу на отражении.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7429552" cy="857232"/>
          </a:xfrm>
        </p:spPr>
        <p:txBody>
          <a:bodyPr/>
          <a:lstStyle/>
          <a:p>
            <a:r>
              <a:rPr lang="ru-RU" dirty="0" smtClean="0"/>
              <a:t>Плоское зеркало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857232"/>
            <a:ext cx="8143900" cy="600076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Плоское зеркало — единственная оптическая система, которая даёт полностью </a:t>
            </a:r>
          </a:p>
          <a:p>
            <a:pPr>
              <a:buNone/>
            </a:pPr>
            <a:r>
              <a:rPr lang="ru-RU" dirty="0" smtClean="0"/>
              <a:t>    </a:t>
            </a:r>
            <a:r>
              <a:rPr lang="ru-RU" dirty="0" err="1" smtClean="0"/>
              <a:t>безаберрационное</a:t>
            </a:r>
            <a:r>
              <a:rPr lang="ru-RU" dirty="0" smtClean="0"/>
              <a:t> изображение (всегда </a:t>
            </a:r>
          </a:p>
          <a:p>
            <a:pPr>
              <a:buNone/>
            </a:pPr>
            <a:r>
              <a:rPr lang="ru-RU" dirty="0" smtClean="0"/>
              <a:t>    мнимое) при любых </a:t>
            </a:r>
          </a:p>
          <a:p>
            <a:pPr>
              <a:buNone/>
            </a:pPr>
            <a:r>
              <a:rPr lang="ru-RU" dirty="0" smtClean="0"/>
              <a:t>    падающих на него пучках </a:t>
            </a:r>
          </a:p>
          <a:p>
            <a:pPr>
              <a:buNone/>
            </a:pPr>
            <a:r>
              <a:rPr lang="ru-RU" dirty="0" smtClean="0"/>
              <a:t>    света</a:t>
            </a:r>
            <a:r>
              <a:rPr lang="ru-RU" i="1" dirty="0" smtClean="0"/>
              <a:t>. </a:t>
            </a:r>
            <a:r>
              <a:rPr lang="ru-RU" dirty="0" smtClean="0"/>
              <a:t>Это свойство </a:t>
            </a:r>
          </a:p>
          <a:p>
            <a:pPr>
              <a:buNone/>
            </a:pPr>
            <a:r>
              <a:rPr lang="ru-RU" dirty="0" smtClean="0"/>
              <a:t>    плоских зеркал </a:t>
            </a:r>
          </a:p>
          <a:p>
            <a:pPr>
              <a:buNone/>
            </a:pPr>
            <a:r>
              <a:rPr lang="ru-RU" dirty="0" smtClean="0"/>
              <a:t>    обусловило их широкое </a:t>
            </a:r>
          </a:p>
          <a:p>
            <a:pPr>
              <a:buNone/>
            </a:pPr>
            <a:r>
              <a:rPr lang="ru-RU" dirty="0" smtClean="0"/>
              <a:t>    использование со </a:t>
            </a:r>
          </a:p>
          <a:p>
            <a:pPr>
              <a:buNone/>
            </a:pPr>
            <a:r>
              <a:rPr lang="ru-RU" dirty="0" smtClean="0"/>
              <a:t>    всевозможными </a:t>
            </a:r>
          </a:p>
          <a:p>
            <a:pPr>
              <a:buNone/>
            </a:pPr>
            <a:r>
              <a:rPr lang="ru-RU" dirty="0" smtClean="0"/>
              <a:t>    конструктивными целями </a:t>
            </a:r>
          </a:p>
          <a:p>
            <a:pPr>
              <a:buNone/>
            </a:pPr>
            <a:r>
              <a:rPr lang="ru-RU" dirty="0" smtClean="0"/>
              <a:t>    такие зеркала входят в </a:t>
            </a:r>
          </a:p>
          <a:p>
            <a:pPr>
              <a:buNone/>
            </a:pPr>
            <a:r>
              <a:rPr lang="ru-RU" dirty="0" smtClean="0"/>
              <a:t>    состав точнейших измерит, </a:t>
            </a:r>
          </a:p>
          <a:p>
            <a:pPr>
              <a:buNone/>
            </a:pPr>
            <a:r>
              <a:rPr lang="ru-RU" dirty="0" smtClean="0"/>
              <a:t>    приборов (например, </a:t>
            </a:r>
          </a:p>
          <a:p>
            <a:pPr>
              <a:buNone/>
            </a:pPr>
            <a:r>
              <a:rPr lang="ru-RU" i="1" dirty="0" smtClean="0"/>
              <a:t>    интерферометров).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3074" name="Picture 2" descr="C:\Users\Виктор\Desktop\1350_produc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2071678"/>
            <a:ext cx="3048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7498080" cy="11430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Применение зеркал в науке, технике и медицине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214422"/>
            <a:ext cx="8143900" cy="564357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Свойство вогнутых зеркал фокусировать параллельный их оси пучок снега используется в телескопах-рефлекторах. На обратном явлении — преобразовании в зеркале пучка света от источника, находящегося в фокусе, в параллельный пучок — основано действие </a:t>
            </a:r>
            <a:r>
              <a:rPr lang="ru-RU" i="1" dirty="0" smtClean="0"/>
              <a:t>прожектора. </a:t>
            </a:r>
            <a:r>
              <a:rPr lang="ru-RU" dirty="0" smtClean="0"/>
              <a:t>Зеркала, применяемые в сочетании с </a:t>
            </a:r>
            <a:r>
              <a:rPr lang="ru-RU" i="1" dirty="0" smtClean="0"/>
              <a:t>линзами, </a:t>
            </a:r>
            <a:r>
              <a:rPr lang="ru-RU" dirty="0" smtClean="0"/>
              <a:t>образуют обширную группу </a:t>
            </a:r>
            <a:r>
              <a:rPr lang="ru-RU" i="1" dirty="0" smtClean="0"/>
              <a:t>зеркально-линзовых систем. </a:t>
            </a:r>
            <a:r>
              <a:rPr lang="ru-RU" dirty="0" smtClean="0"/>
              <a:t>В лазерах зеркала применяют в качестве элементов </a:t>
            </a:r>
            <a:r>
              <a:rPr lang="ru-RU" i="1" dirty="0" smtClean="0"/>
              <a:t>оптических резонаторов. </a:t>
            </a:r>
            <a:r>
              <a:rPr lang="ru-RU" dirty="0" smtClean="0"/>
              <a:t>Отсутствие хроматических аберраций обусловило использование зеркала в </a:t>
            </a:r>
            <a:r>
              <a:rPr lang="ru-RU" i="1" dirty="0" smtClean="0"/>
              <a:t>монохроматорах </a:t>
            </a:r>
            <a:r>
              <a:rPr lang="ru-RU" dirty="0" smtClean="0"/>
              <a:t>(особенно инфракрасного излучения) и многих других приборах.</a:t>
            </a:r>
          </a:p>
          <a:p>
            <a:endParaRPr lang="ru-RU" dirty="0" smtClean="0"/>
          </a:p>
          <a:p>
            <a:r>
              <a:rPr lang="ru-RU" dirty="0" smtClean="0"/>
              <a:t>Помимо измерительных и оптических приборов, зеркало применяют и в других областях техники, например, в </a:t>
            </a:r>
            <a:r>
              <a:rPr lang="ru-RU" i="1" dirty="0" err="1" smtClean="0"/>
              <a:t>гелиокоицентраторах</a:t>
            </a:r>
            <a:r>
              <a:rPr lang="ru-RU" i="1" dirty="0" smtClean="0"/>
              <a:t>, </a:t>
            </a:r>
            <a:r>
              <a:rPr lang="ru-RU" dirty="0" smtClean="0"/>
              <a:t>гелиоустановках и установках для зонной плавки (действие этих устройств основано на свойстве вогнутых зеркал концентрировать в небольшом объёме энергию излучения). В медицине из зеркал наиболее распространён лобный рефлектор — вогнутое зеркало с отверстием посередине, предназначенное для направления узкого пучка света внутрь глаза, уха, носа, глотки и гортани. Зеркала многообразных конструкций и форм применяют также для исследований в стоматологии, хирургии, и т. д.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696" y="1785926"/>
            <a:ext cx="7715304" cy="2286016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Спасибо  за  внимание!!!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432</TotalTime>
  <Words>969</Words>
  <Application>Microsoft Office PowerPoint</Application>
  <PresentationFormat>Экран (4:3)</PresentationFormat>
  <Paragraphs>42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Солнцестояние</vt:lpstr>
      <vt:lpstr>Зеркало   </vt:lpstr>
      <vt:lpstr>Что такое зеркало и где его берут?</vt:lpstr>
      <vt:lpstr>История</vt:lpstr>
      <vt:lpstr>Виды зеркал: ртутное</vt:lpstr>
      <vt:lpstr>Виды зеркал: медное</vt:lpstr>
      <vt:lpstr>Виды зеркал: серебряное (метод Ю. Либиха</vt:lpstr>
      <vt:lpstr>Виды зеркал: свинцовое</vt:lpstr>
      <vt:lpstr>Плоское зеркало</vt:lpstr>
      <vt:lpstr>Применение зеркал в науке, технике и медицине</vt:lpstr>
      <vt:lpstr>Спасибо  за  внимание!!!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Зеркало</dc:title>
  <dc:creator>Виктор</dc:creator>
  <cp:lastModifiedBy>Виктор</cp:lastModifiedBy>
  <cp:revision>21</cp:revision>
  <dcterms:created xsi:type="dcterms:W3CDTF">2011-03-01T14:16:55Z</dcterms:created>
  <dcterms:modified xsi:type="dcterms:W3CDTF">2011-05-17T13:08:23Z</dcterms:modified>
</cp:coreProperties>
</file>