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sldIdLst>
    <p:sldId id="257" r:id="rId2"/>
    <p:sldId id="274" r:id="rId3"/>
    <p:sldId id="258" r:id="rId4"/>
    <p:sldId id="259" r:id="rId5"/>
    <p:sldId id="260" r:id="rId6"/>
    <p:sldId id="261" r:id="rId7"/>
    <p:sldId id="276" r:id="rId8"/>
    <p:sldId id="277" r:id="rId9"/>
    <p:sldId id="262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82" r:id="rId18"/>
    <p:sldId id="284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896C8-ED27-47B9-82F2-4C39AC1EB376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64EF3D-684F-4505-BB53-AC705A949D8C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6BE6A6-6781-4232-A7D3-89692028F782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F9AE5F-402F-42CD-8B02-6DE59CB41827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E9978D-2AED-4CA7-994E-0106EA34960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7DF386-E260-4B53-B086-9C51283CFFC8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6D1F4D-7925-4738-9754-7CDC4A963C0B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E764AA-4EE1-4D0D-8046-935688855E64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ECA145-63D3-43AD-9EFF-B4884B5D621D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C536C2-1E32-46A2-99B3-835CE6385630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9D7EDD-7799-4465-8092-2C3C065EACCF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63E2509-C521-4E8D-A683-2D7DF1FF4D33}" type="slidenum">
              <a:rPr lang="ru-RU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"/>
            <a:ext cx="7772400" cy="129540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1300" dirty="0" smtClean="0"/>
              <a:t>Муниципальное казенное  общеобразовательное учреждение</a:t>
            </a:r>
            <a:br>
              <a:rPr lang="ru-RU" altLang="ru-RU" sz="1300" dirty="0" smtClean="0"/>
            </a:br>
            <a:r>
              <a:rPr lang="ru-RU" altLang="ru-RU" sz="1300" dirty="0" smtClean="0"/>
              <a:t>Александровская средняя общеобразовательная школа</a:t>
            </a:r>
            <a:br>
              <a:rPr lang="ru-RU" altLang="ru-RU" sz="1300" dirty="0" smtClean="0"/>
            </a:br>
            <a:r>
              <a:rPr lang="ru-RU" altLang="ru-RU" sz="1300" dirty="0" err="1" smtClean="0"/>
              <a:t>Боготольского</a:t>
            </a:r>
            <a:r>
              <a:rPr lang="ru-RU" altLang="ru-RU" sz="1300" dirty="0" smtClean="0"/>
              <a:t>  района </a:t>
            </a:r>
            <a:r>
              <a:rPr lang="ru-RU" altLang="ru-RU" sz="4000" i="1" u="sng" dirty="0" smtClean="0"/>
              <a:t/>
            </a:r>
            <a:br>
              <a:rPr lang="ru-RU" altLang="ru-RU" sz="4000" i="1" u="sng" dirty="0" smtClean="0"/>
            </a:br>
            <a:r>
              <a:rPr lang="ru-RU" altLang="ru-RU" sz="4000" i="1" u="sng" dirty="0" smtClean="0"/>
              <a:t>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86000" y="1143000"/>
            <a:ext cx="5486400" cy="4495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80000"/>
              </a:lnSpc>
            </a:pPr>
            <a:endParaRPr lang="ru-RU" altLang="ru-RU" sz="1600" i="1" u="sng" dirty="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1600" i="1" u="sng" dirty="0" smtClean="0"/>
              <a:t>Из опыта  работы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1600" i="1" u="sng" dirty="0" smtClean="0"/>
              <a:t>Учителя биологии  высшей  категории  </a:t>
            </a:r>
            <a:r>
              <a:rPr lang="ru-RU" altLang="ru-RU" sz="1600" i="1" u="sng" dirty="0" err="1" smtClean="0"/>
              <a:t>Симон</a:t>
            </a:r>
            <a:r>
              <a:rPr lang="ru-RU" altLang="ru-RU" sz="1600" i="1" u="sng" dirty="0" smtClean="0"/>
              <a:t> Т.В.</a:t>
            </a:r>
          </a:p>
          <a:p>
            <a:pPr eaLnBrk="1" hangingPunct="1">
              <a:lnSpc>
                <a:spcPct val="80000"/>
              </a:lnSpc>
            </a:pPr>
            <a:endParaRPr lang="ru-RU" altLang="ru-RU" sz="1600" b="1" i="1" u="sng" dirty="0" smtClean="0"/>
          </a:p>
          <a:p>
            <a:pPr eaLnBrk="1" hangingPunct="1">
              <a:lnSpc>
                <a:spcPct val="80000"/>
              </a:lnSpc>
            </a:pPr>
            <a:r>
              <a:rPr lang="ru-RU" altLang="ru-RU" b="1" i="1" u="sng" dirty="0" smtClean="0"/>
              <a:t>«</a:t>
            </a:r>
            <a:r>
              <a:rPr lang="ru-RU" altLang="ru-RU" b="1" i="1" u="sng" dirty="0" err="1" smtClean="0"/>
              <a:t>Проектно</a:t>
            </a:r>
            <a:r>
              <a:rPr lang="ru-RU" altLang="ru-RU" b="1" i="1" u="sng" dirty="0" smtClean="0"/>
              <a:t> – исследовательская деятельность на уроках биологии»</a:t>
            </a:r>
          </a:p>
          <a:p>
            <a:pPr eaLnBrk="1" hangingPunct="1">
              <a:lnSpc>
                <a:spcPct val="80000"/>
              </a:lnSpc>
            </a:pPr>
            <a:endParaRPr lang="ru-RU" altLang="ru-RU" b="1" i="1" u="sng" dirty="0" smtClean="0"/>
          </a:p>
          <a:p>
            <a:pPr eaLnBrk="1" hangingPunct="1">
              <a:lnSpc>
                <a:spcPct val="80000"/>
              </a:lnSpc>
            </a:pPr>
            <a:endParaRPr lang="ru-RU" altLang="ru-RU" sz="2000" b="1" i="1" u="sng" dirty="0" smtClean="0"/>
          </a:p>
          <a:p>
            <a:pPr eaLnBrk="1" hangingPunct="1">
              <a:lnSpc>
                <a:spcPct val="80000"/>
              </a:lnSpc>
            </a:pPr>
            <a:endParaRPr lang="ru-RU" altLang="ru-RU" sz="2000" b="1" i="1" u="sng" dirty="0" smtClean="0"/>
          </a:p>
          <a:p>
            <a:pPr eaLnBrk="1" hangingPunct="1">
              <a:lnSpc>
                <a:spcPct val="80000"/>
              </a:lnSpc>
            </a:pPr>
            <a:endParaRPr lang="ru-RU" altLang="ru-RU" sz="2000" b="1" i="1" u="sng" dirty="0" smtClean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 smtClean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 smtClean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 smtClean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 smtClean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 smtClean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 smtClean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/>
          </a:p>
          <a:p>
            <a:pPr eaLnBrk="1" hangingPunct="1">
              <a:lnSpc>
                <a:spcPct val="80000"/>
              </a:lnSpc>
            </a:pPr>
            <a:endParaRPr lang="ru-RU" altLang="ru-RU" sz="1400" u="sng" dirty="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1400" u="sng" smtClean="0"/>
              <a:t>2018 </a:t>
            </a:r>
            <a:r>
              <a:rPr lang="ru-RU" altLang="ru-RU" sz="1400" u="sng" dirty="0" smtClean="0"/>
              <a:t>г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564904"/>
            <a:ext cx="1890713" cy="269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1524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64819054"/>
              </p:ext>
            </p:extLst>
          </p:nvPr>
        </p:nvGraphicFramePr>
        <p:xfrm>
          <a:off x="539552" y="332656"/>
          <a:ext cx="7913216" cy="21945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544014"/>
                <a:gridCol w="5369202"/>
              </a:tblGrid>
              <a:tr h="210439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«Страшная это опасность – </a:t>
                      </a:r>
                      <a:r>
                        <a:rPr lang="ru-RU" sz="1600" b="1" i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безделие</a:t>
                      </a:r>
                      <a:r>
                        <a:rPr lang="ru-RU" sz="16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за партой, </a:t>
                      </a:r>
                      <a:r>
                        <a:rPr lang="ru-RU" sz="1600" b="1" i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безделие</a:t>
                      </a:r>
                      <a:r>
                        <a:rPr lang="ru-RU" sz="16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месяцы, годы. Это развращает морально, калечит человека и ничего не может возместить того, что упущено в самой главной сфере, где человек должен быть тружеником, - в сфере мысли».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600" b="1" i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                                     </a:t>
                      </a:r>
                      <a:r>
                        <a:rPr lang="ru-RU" sz="1600" b="1" i="1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В.А.Сухомлинский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99592" y="3356992"/>
            <a:ext cx="7776864" cy="121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80000"/>
              </a:lnSpc>
              <a:spcBef>
                <a:spcPts val="770"/>
              </a:spcBef>
              <a:spcAft>
                <a:spcPts val="0"/>
              </a:spcAft>
            </a:pPr>
            <a:r>
              <a:rPr lang="ru-RU" sz="1400" dirty="0">
                <a:solidFill>
                  <a:srgbClr val="000000"/>
                </a:solidFill>
                <a:latin typeface="Arial"/>
                <a:ea typeface="Times New Roman"/>
              </a:rPr>
              <a:t>Целью образовательного учреждения является повышение качества образования, т.е. работа на конечный результат. Исследовательский метод справляется с этой задачей наилучшим образом, так как качество обучения находится в прямой зависимости от активности ребенка ( определил Я.А. Коменский).</a:t>
            </a:r>
            <a:endParaRPr lang="ru-RU" sz="1400" dirty="0">
              <a:latin typeface="Times New Roman"/>
              <a:ea typeface="Times New Roman"/>
            </a:endParaRPr>
          </a:p>
          <a:p>
            <a:r>
              <a:rPr lang="ru-RU" sz="1400" dirty="0">
                <a:solidFill>
                  <a:srgbClr val="000000"/>
                </a:solidFill>
                <a:latin typeface="Arial"/>
                <a:ea typeface="Calibri"/>
              </a:rPr>
              <a:t>Для того, чтобы лучше понять исследовательский метод, я обратилась к его историческим корням.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xmlns="" val="27290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3168353"/>
          </a:xfrm>
        </p:spPr>
        <p:txBody>
          <a:bodyPr/>
          <a:lstStyle/>
          <a:p>
            <a:r>
              <a:rPr lang="ru-RU" sz="1800" dirty="0">
                <a:solidFill>
                  <a:srgbClr val="000000"/>
                </a:solidFill>
                <a:latin typeface="Arial"/>
                <a:ea typeface="Calibri"/>
              </a:rPr>
              <a:t>В настоящее время в педагогической теории и практике исследовательская деятельность школьников рассматривается как одно из средств реализации </a:t>
            </a:r>
            <a:r>
              <a:rPr lang="ru-RU" sz="1800" b="1" dirty="0">
                <a:solidFill>
                  <a:srgbClr val="000000"/>
                </a:solidFill>
                <a:latin typeface="Arial"/>
                <a:ea typeface="Calibri"/>
              </a:rPr>
              <a:t>личностно ориентированной</a:t>
            </a:r>
            <a:r>
              <a:rPr lang="ru-RU" sz="1800" dirty="0">
                <a:solidFill>
                  <a:srgbClr val="000000"/>
                </a:solidFill>
                <a:latin typeface="Arial"/>
                <a:ea typeface="Calibri"/>
              </a:rPr>
              <a:t> парадигмы образования</a:t>
            </a:r>
            <a:r>
              <a:rPr lang="ru-RU" sz="1800" dirty="0" smtClean="0">
                <a:solidFill>
                  <a:srgbClr val="000000"/>
                </a:solidFill>
                <a:latin typeface="Arial"/>
                <a:ea typeface="Calibri"/>
              </a:rPr>
              <a:t>.</a:t>
            </a:r>
          </a:p>
          <a:p>
            <a:r>
              <a:rPr lang="ru-RU" sz="1800" dirty="0" smtClean="0">
                <a:solidFill>
                  <a:srgbClr val="000000"/>
                </a:solidFill>
                <a:latin typeface="Arial"/>
              </a:rPr>
              <a:t>Задача современного образования – формирование поискового стиля мышления, привитие интереса к интеллектуальной деятельности, познанию, исследованию окружающего пространства.</a:t>
            </a:r>
            <a:endParaRPr lang="ru-RU" sz="18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4084961" y="2492896"/>
            <a:ext cx="508823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/>
              <a:t>Проектно-исследовательская </a:t>
            </a:r>
            <a:r>
              <a:rPr lang="ru-RU" sz="1400" dirty="0"/>
              <a:t>деятельность учащихся как никакая другая способствует формированию организационных, информационных, коммуникативных </a:t>
            </a:r>
            <a:r>
              <a:rPr lang="ru-RU" sz="1400" dirty="0" err="1"/>
              <a:t>общеучебных</a:t>
            </a:r>
            <a:r>
              <a:rPr lang="ru-RU" sz="1400" dirty="0"/>
              <a:t> умений и навыков учащихся, развивает интерес к изучаемым предметам.</a:t>
            </a:r>
          </a:p>
        </p:txBody>
      </p:sp>
      <p:pic>
        <p:nvPicPr>
          <p:cNvPr id="2050" name="Picture 2" descr="C:\Users\Климовская оош\Desktop\уроки в 8 классе\DSC0088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35762"/>
            <a:ext cx="3312368" cy="2333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2807" y="4951770"/>
            <a:ext cx="44862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Защита проекта на тему «Вирусы – невидимые чудовища»</a:t>
            </a:r>
            <a:endParaRPr lang="ru-RU" sz="1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067260" y="3601115"/>
            <a:ext cx="4951535" cy="32378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smtClean="0">
                <a:solidFill>
                  <a:prstClr val="black"/>
                </a:solidFill>
              </a:rPr>
              <a:t>Она </a:t>
            </a:r>
            <a:r>
              <a:rPr lang="ru-RU" sz="1400" dirty="0">
                <a:solidFill>
                  <a:prstClr val="black"/>
                </a:solidFill>
              </a:rPr>
              <a:t>создаёт благоприятные условия, позволяющие реализовать </a:t>
            </a:r>
            <a:r>
              <a:rPr lang="ru-RU" sz="1400" dirty="0" err="1">
                <a:solidFill>
                  <a:prstClr val="black"/>
                </a:solidFill>
              </a:rPr>
              <a:t>компетентностный</a:t>
            </a:r>
            <a:r>
              <a:rPr lang="ru-RU" sz="1400" dirty="0">
                <a:solidFill>
                  <a:prstClr val="black"/>
                </a:solidFill>
              </a:rPr>
              <a:t> подход в образовании. Ученик выступает в учебном исследовании как субъект, т.е. как активно, осознанно, избирательно, ответственно, самостоятельно действующий</a:t>
            </a:r>
            <a:r>
              <a:rPr lang="ru-RU" sz="1400" dirty="0" smtClean="0">
                <a:solidFill>
                  <a:prstClr val="black"/>
                </a:solidFill>
              </a:rPr>
              <a:t>.</a:t>
            </a:r>
          </a:p>
          <a:p>
            <a:pPr lvl="0"/>
            <a:r>
              <a:rPr lang="ru-RU" sz="1400" dirty="0" smtClean="0">
                <a:solidFill>
                  <a:prstClr val="black"/>
                </a:solidFill>
              </a:rPr>
              <a:t>В результате учебной проектно-исследовательской деятельности учащиеся приобретают навыки исследования как универсального способа освоения действительности, развивают способности к исследовательскому типу мышления, активизируют собственную личностную позицию</a:t>
            </a:r>
          </a:p>
          <a:p>
            <a:pPr lvl="0"/>
            <a:r>
              <a:rPr lang="ru-RU" sz="1200" dirty="0" smtClean="0">
                <a:solidFill>
                  <a:srgbClr val="073E87"/>
                </a:solidFill>
                <a:latin typeface="Times New Roman"/>
                <a:ea typeface="Calibri"/>
              </a:rPr>
              <a:t>Методы </a:t>
            </a:r>
            <a:r>
              <a:rPr lang="ru-RU" sz="1200" dirty="0">
                <a:solidFill>
                  <a:srgbClr val="073E87"/>
                </a:solidFill>
                <a:latin typeface="Times New Roman"/>
                <a:ea typeface="Calibri"/>
              </a:rPr>
              <a:t>исследовательской деятельности являются базовыми в технологиях развивающего, проблемного, </a:t>
            </a:r>
            <a:r>
              <a:rPr lang="ru-RU" sz="1200" dirty="0" err="1">
                <a:solidFill>
                  <a:srgbClr val="073E87"/>
                </a:solidFill>
                <a:latin typeface="Times New Roman"/>
                <a:ea typeface="Calibri"/>
              </a:rPr>
              <a:t>разноуровнего</a:t>
            </a:r>
            <a:r>
              <a:rPr lang="ru-RU" sz="1200" dirty="0">
                <a:solidFill>
                  <a:srgbClr val="073E87"/>
                </a:solidFill>
                <a:latin typeface="Times New Roman"/>
                <a:ea typeface="Calibri"/>
              </a:rPr>
              <a:t> и  коллективного способов обучения, и, разумеется, исследовательских и  проектных технологий, технологии развития критического мышления </a:t>
            </a:r>
            <a:endParaRPr lang="ru-RU" sz="1200" dirty="0">
              <a:solidFill>
                <a:srgbClr val="073E87"/>
              </a:solidFill>
            </a:endParaRPr>
          </a:p>
          <a:p>
            <a:pPr lvl="0"/>
            <a:endParaRPr lang="ru-RU" sz="14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4429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6632"/>
            <a:ext cx="8229600" cy="4392489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               Цели урока - исследования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r>
              <a:rPr lang="ru-RU" dirty="0">
                <a:latin typeface="Times New Roman"/>
                <a:ea typeface="Calibri"/>
              </a:rPr>
              <a:t>Формирование творческой активности, развитие самостоятельности, обучение приемам исследовательской деятельности</a:t>
            </a:r>
            <a:endParaRPr lang="ru-RU" dirty="0" smtClean="0"/>
          </a:p>
          <a:p>
            <a:r>
              <a:rPr lang="ru-RU" dirty="0" smtClean="0"/>
              <a:t>1. обучение предмету</a:t>
            </a:r>
          </a:p>
          <a:p>
            <a:r>
              <a:rPr lang="ru-RU" dirty="0" smtClean="0"/>
              <a:t>2. обучение исследовательской деятельности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19256" cy="432048"/>
          </a:xfrm>
        </p:spPr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  <a:tabLst>
                <a:tab pos="177800" algn="l"/>
              </a:tabLst>
            </a:pPr>
            <a:r>
              <a:rPr lang="ru-RU" sz="1800" dirty="0" smtClean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  <a:t/>
            </a:r>
            <a:br>
              <a:rPr lang="ru-RU" sz="1800" dirty="0" smtClean="0">
                <a:solidFill>
                  <a:srgbClr val="000000"/>
                </a:solidFill>
                <a:latin typeface="Times New Roman"/>
                <a:ea typeface="Calibri"/>
                <a:cs typeface="+mn-cs"/>
              </a:rPr>
            </a:br>
            <a:endParaRPr lang="ru-RU" dirty="0"/>
          </a:p>
        </p:txBody>
      </p:sp>
      <p:pic>
        <p:nvPicPr>
          <p:cNvPr id="3074" name="Picture 2" descr="C:\Users\Климовская оош\Desktop\река Логовежь. иследованиефотографии\IMG_20140523_1059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3284983"/>
            <a:ext cx="3168352" cy="3238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3773752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/>
                <a:ea typeface="Calibri"/>
              </a:rPr>
              <a:t>Организация поисковой познавательной деятельности путем постановки познавательных и практических задач, требующих самостоятельного творческого решения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23072" y="3460358"/>
            <a:ext cx="1180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Сущность</a:t>
            </a:r>
            <a:endParaRPr lang="ru-RU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58772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latin typeface="Times New Roman"/>
                <a:ea typeface="Calibri"/>
              </a:rPr>
              <a:t>Поисковые  и проблемные методы; постановка исследовательских задач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1493404" y="5479595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Механизмы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289167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8136904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61474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8280920" cy="619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63557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49393005"/>
              </p:ext>
            </p:extLst>
          </p:nvPr>
        </p:nvGraphicFramePr>
        <p:xfrm>
          <a:off x="611559" y="1340772"/>
          <a:ext cx="7685778" cy="4752521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561926"/>
                <a:gridCol w="2561926"/>
                <a:gridCol w="2561926"/>
              </a:tblGrid>
              <a:tr h="285003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5003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Структурные элементы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Принципы исследовательского обучения 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0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Субъект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Ученик в роли исследователя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Принцип субъектности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0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Предпосылка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Познавательная потребность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проблемности исследовательского обучения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0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Источник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Проблемная ситуация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1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Цель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Получение нового знания, необходимого для решения проблемы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1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Объект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Факт, процесс, явление, событие реальной действительности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Принцип личностной значимости проблемы исследования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Предмет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Неизвестное в объекте = проблема = вопрос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1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Процесс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Преобразование вопроса в ответ, незнания в знание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Принцип нелинейности процесса исследования 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15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Способ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Применение исследовательских методов познания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Принцип поиска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0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Результат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Решение проблемы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Принцип </a:t>
                      </a:r>
                      <a:r>
                        <a:rPr lang="ru-RU" sz="11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рефлексивности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00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Продукт</a:t>
                      </a:r>
                      <a:endParaRPr lang="ru-RU" sz="1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1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Новое знание об объекте познания</a:t>
                      </a:r>
                      <a:endParaRPr lang="ru-RU" sz="1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8812" marR="8812" marT="8812" marB="8812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08112"/>
          </a:xfrm>
        </p:spPr>
        <p:txBody>
          <a:bodyPr>
            <a:normAutofit fontScale="90000"/>
          </a:bodyPr>
          <a:lstStyle/>
          <a:p>
            <a:pPr lvl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5939790" algn="r"/>
              </a:tabLst>
            </a:pPr>
            <a:r>
              <a:rPr lang="ru-RU" sz="2800" kern="1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800" kern="1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800" kern="1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2800" kern="1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2800" kern="1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Исследовательская </a:t>
            </a:r>
            <a:r>
              <a:rPr lang="ru-RU" sz="2800" kern="12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деятельность в </a:t>
            </a:r>
            <a:r>
              <a:rPr lang="ru-RU" sz="2800" kern="1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учебном процессе</a:t>
            </a:r>
            <a:br>
              <a:rPr lang="ru-RU" sz="2800" kern="12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</a:br>
            <a:r>
              <a:rPr lang="ru-RU" sz="1000" dirty="0" smtClean="0">
                <a:latin typeface="Times New Roman"/>
                <a:ea typeface="Calibri"/>
              </a:rPr>
              <a:t> </a:t>
            </a:r>
            <a:r>
              <a:rPr lang="ru-RU" sz="1000" kern="12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/>
            </a:r>
            <a:br>
              <a:rPr lang="ru-RU" sz="1000" kern="12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633556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301943" lvl="1" indent="0" algn="just">
              <a:lnSpc>
                <a:spcPct val="150000"/>
              </a:lnSpc>
              <a:spcAft>
                <a:spcPts val="0"/>
              </a:spcAft>
              <a:buNone/>
              <a:tabLst>
                <a:tab pos="914400" algn="l"/>
              </a:tabLst>
            </a:pPr>
            <a:r>
              <a:rPr lang="ru-RU" sz="1600" b="1" dirty="0" smtClean="0">
                <a:latin typeface="Times New Roman"/>
                <a:ea typeface="Calibri"/>
                <a:cs typeface="Times New Roman"/>
              </a:rPr>
              <a:t>Терпение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(Будь терпеливым, доводи начатую работу до конца)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01943" lvl="1" indent="0" algn="just">
              <a:lnSpc>
                <a:spcPct val="150000"/>
              </a:lnSpc>
              <a:spcAft>
                <a:spcPts val="0"/>
              </a:spcAft>
              <a:buNone/>
              <a:tabLst>
                <a:tab pos="914400" algn="l"/>
              </a:tabLst>
            </a:pPr>
            <a:r>
              <a:rPr lang="ru-RU" sz="1600" b="1" dirty="0">
                <a:latin typeface="Times New Roman"/>
                <a:ea typeface="Calibri"/>
                <a:cs typeface="Times New Roman"/>
              </a:rPr>
              <a:t>Внимательность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(По мельчайшим признакам, ускользающим от внимания многих других, научись понимать, что произошло, разбираться в том, что происходит на глазах, и предвидь то, что произойдет в будущем)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301943" lvl="1" indent="0" algn="just">
              <a:lnSpc>
                <a:spcPct val="150000"/>
              </a:lnSpc>
              <a:spcAft>
                <a:spcPts val="0"/>
              </a:spcAft>
              <a:buNone/>
              <a:tabLst>
                <a:tab pos="914400" algn="l"/>
              </a:tabLst>
            </a:pPr>
            <a:r>
              <a:rPr lang="ru-RU" sz="1600" b="1" dirty="0">
                <a:latin typeface="Times New Roman"/>
                <a:ea typeface="Calibri"/>
                <a:cs typeface="Times New Roman"/>
              </a:rPr>
              <a:t>Точность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 (Будь собранным и точным в мыслях и действиях)</a:t>
            </a:r>
            <a:endParaRPr lang="ru-RU" sz="1600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ru-RU" sz="1600" b="1" dirty="0">
                <a:latin typeface="Times New Roman"/>
                <a:ea typeface="Calibri"/>
              </a:rPr>
              <a:t> </a:t>
            </a:r>
            <a:r>
              <a:rPr lang="ru-RU" sz="1600" b="1" dirty="0" smtClean="0">
                <a:latin typeface="Times New Roman"/>
                <a:ea typeface="Calibri"/>
              </a:rPr>
              <a:t>     Способность </a:t>
            </a:r>
            <a:r>
              <a:rPr lang="ru-RU" sz="1600" b="1" dirty="0">
                <a:latin typeface="Times New Roman"/>
                <a:ea typeface="Calibri"/>
              </a:rPr>
              <a:t>к сотрудничеству </a:t>
            </a:r>
            <a:r>
              <a:rPr lang="ru-RU" sz="1600" dirty="0">
                <a:latin typeface="Times New Roman"/>
                <a:ea typeface="Calibri"/>
              </a:rPr>
              <a:t>(Будь терпим, принимай идеи и позиции другого, </a:t>
            </a:r>
            <a:r>
              <a:rPr lang="ru-RU" sz="1600" dirty="0" smtClean="0">
                <a:latin typeface="Times New Roman"/>
                <a:ea typeface="Calibri"/>
              </a:rPr>
              <a:t>   будь </a:t>
            </a:r>
            <a:r>
              <a:rPr lang="ru-RU" sz="1600" dirty="0">
                <a:latin typeface="Times New Roman"/>
                <a:ea typeface="Calibri"/>
              </a:rPr>
              <a:t>полезен в </a:t>
            </a:r>
            <a:r>
              <a:rPr lang="ru-RU" sz="1600" dirty="0" smtClean="0">
                <a:latin typeface="Times New Roman"/>
                <a:ea typeface="Calibri"/>
              </a:rPr>
              <a:t>группе</a:t>
            </a:r>
            <a:r>
              <a:rPr lang="ru-RU" sz="1600" dirty="0">
                <a:latin typeface="Times New Roman"/>
                <a:ea typeface="Calibri"/>
              </a:rPr>
              <a:t>)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 marL="228600" lvl="0" indent="-342900">
              <a:lnSpc>
                <a:spcPct val="150000"/>
              </a:lnSpc>
              <a:spcBef>
                <a:spcPct val="20000"/>
              </a:spcBef>
              <a:spcAft>
                <a:spcPts val="0"/>
              </a:spcAft>
            </a:pPr>
            <a:r>
              <a:rPr lang="ru-RU" sz="3200" dirty="0">
                <a:latin typeface="Times New Roman"/>
                <a:ea typeface="Calibri"/>
              </a:rPr>
              <a:t>«Четыре принципа, которыми должен обладать исследователь»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005064"/>
            <a:ext cx="2592288" cy="20941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15337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3285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800" dirty="0" smtClean="0"/>
              <a:t>По общепринятой классификации уроков </a:t>
            </a:r>
            <a:r>
              <a:rPr lang="ru-RU" sz="1800" dirty="0" err="1" smtClean="0"/>
              <a:t>Конаржевского</a:t>
            </a:r>
            <a:r>
              <a:rPr lang="ru-RU" sz="1800" dirty="0" smtClean="0"/>
              <a:t>, уроки -исследования имеют следующую типологию:</a:t>
            </a:r>
          </a:p>
          <a:p>
            <a:r>
              <a:rPr lang="ru-RU" sz="1400" dirty="0"/>
              <a:t>и</a:t>
            </a:r>
            <a:r>
              <a:rPr lang="ru-RU" sz="1400" dirty="0" smtClean="0"/>
              <a:t>зучение нового материала</a:t>
            </a:r>
          </a:p>
          <a:p>
            <a:r>
              <a:rPr lang="ru-RU" sz="1400" dirty="0"/>
              <a:t>п</a:t>
            </a:r>
            <a:r>
              <a:rPr lang="ru-RU" sz="1400" dirty="0" smtClean="0"/>
              <a:t>овторение</a:t>
            </a:r>
          </a:p>
          <a:p>
            <a:r>
              <a:rPr lang="ru-RU" sz="1400" dirty="0"/>
              <a:t>з</a:t>
            </a:r>
            <a:r>
              <a:rPr lang="ru-RU" sz="1400" dirty="0" smtClean="0"/>
              <a:t>акрепление</a:t>
            </a:r>
          </a:p>
          <a:p>
            <a:r>
              <a:rPr lang="ru-RU" sz="1400" dirty="0"/>
              <a:t>о</a:t>
            </a:r>
            <a:r>
              <a:rPr lang="ru-RU" sz="1400" dirty="0" smtClean="0"/>
              <a:t>бобщение и систематизация знаний</a:t>
            </a:r>
          </a:p>
          <a:p>
            <a:r>
              <a:rPr lang="ru-RU" sz="1400" dirty="0"/>
              <a:t>к</a:t>
            </a:r>
            <a:r>
              <a:rPr lang="ru-RU" sz="1400" dirty="0" smtClean="0"/>
              <a:t>онтроль и коррекция знаний</a:t>
            </a:r>
            <a:endParaRPr lang="ru-RU" sz="1600" b="1" dirty="0"/>
          </a:p>
          <a:p>
            <a:pPr marL="0" indent="0">
              <a:buNone/>
            </a:pPr>
            <a:r>
              <a:rPr lang="ru-RU" sz="1600" b="1" dirty="0" smtClean="0"/>
              <a:t>По объему осваиваемой методики </a:t>
            </a:r>
            <a:r>
              <a:rPr lang="ru-RU" sz="1400" dirty="0" smtClean="0"/>
              <a:t>разделяются следующие типы уроков – исследований:</a:t>
            </a:r>
          </a:p>
          <a:p>
            <a:r>
              <a:rPr lang="ru-RU" sz="1800" dirty="0"/>
              <a:t>у</a:t>
            </a:r>
            <a:r>
              <a:rPr lang="ru-RU" sz="1800" dirty="0" smtClean="0"/>
              <a:t>рок – исследование и урок с элементами исследования</a:t>
            </a:r>
          </a:p>
          <a:p>
            <a:r>
              <a:rPr lang="ru-RU" sz="1400" dirty="0" smtClean="0"/>
              <a:t>На уроке с элементами исследования учащиеся отрабатывают учебные приемы, составляющие исследовательскую деятельность:</a:t>
            </a:r>
          </a:p>
          <a:p>
            <a:r>
              <a:rPr lang="ru-RU" sz="1400" dirty="0" smtClean="0"/>
              <a:t>- уроки по выбору темы или метода исследования</a:t>
            </a:r>
          </a:p>
          <a:p>
            <a:r>
              <a:rPr lang="ru-RU" sz="1400" dirty="0" smtClean="0"/>
              <a:t>- по выработке умения формулировать цели исследования</a:t>
            </a:r>
          </a:p>
          <a:p>
            <a:r>
              <a:rPr lang="ru-RU" sz="1400" dirty="0" smtClean="0"/>
              <a:t>- уроки с проведением эксперимента</a:t>
            </a:r>
          </a:p>
          <a:p>
            <a:r>
              <a:rPr lang="ru-RU" sz="1400" dirty="0" smtClean="0"/>
              <a:t>- работа с источниками информации</a:t>
            </a:r>
          </a:p>
          <a:p>
            <a:r>
              <a:rPr lang="ru-RU" sz="1400" dirty="0" smtClean="0"/>
              <a:t>- заслушивание сообщений</a:t>
            </a:r>
          </a:p>
          <a:p>
            <a:r>
              <a:rPr lang="ru-RU" sz="1400" dirty="0" smtClean="0"/>
              <a:t>- защита рефератов и т.д.</a:t>
            </a:r>
          </a:p>
          <a:p>
            <a:pPr marL="0" indent="0">
              <a:buNone/>
            </a:pPr>
            <a:r>
              <a:rPr lang="ru-RU" sz="1600" b="1" dirty="0" smtClean="0"/>
              <a:t> По степени  самостоятельности </a:t>
            </a:r>
            <a:r>
              <a:rPr lang="ru-RU" sz="1400" dirty="0" smtClean="0"/>
              <a:t>учащихся, проявляемой в  исследовательской деятельности на уроке, УРОК - ИССЛЕДОВАНИЕ соответствует одному из выделенных ниже уровней:</a:t>
            </a:r>
          </a:p>
          <a:p>
            <a:r>
              <a:rPr lang="ru-RU" sz="1600" dirty="0" smtClean="0"/>
              <a:t>            Начальный уровень – урок "Образец исследования"</a:t>
            </a:r>
          </a:p>
          <a:p>
            <a:r>
              <a:rPr lang="ru-RU" sz="1600" dirty="0" smtClean="0"/>
              <a:t>            Продвинутый уровень – урок "Исследование"</a:t>
            </a:r>
          </a:p>
          <a:p>
            <a:r>
              <a:rPr lang="ru-RU" sz="1600" dirty="0" smtClean="0"/>
              <a:t>            Высший уровень – урок "Собственно исследование"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sz="2800" dirty="0" smtClean="0"/>
              <a:t>ТИПЫ  УРОКОВ – ИССЛЕДОВАНИЙ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26095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692696"/>
            <a:ext cx="7408333" cy="5760640"/>
          </a:xfrm>
        </p:spPr>
        <p:txBody>
          <a:bodyPr>
            <a:normAutofit fontScale="77500" lnSpcReduction="20000"/>
          </a:bodyPr>
          <a:lstStyle/>
          <a:p>
            <a:pPr marL="228600" algn="just">
              <a:spcAft>
                <a:spcPts val="0"/>
              </a:spcAft>
            </a:pP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На 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уроках-исследованиях используются  все известные формы обучения учащихся. Примеры форм организации учебной деятельности </a:t>
            </a: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(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по </a:t>
            </a:r>
            <a:r>
              <a:rPr lang="ru-RU" sz="1400" dirty="0" err="1">
                <a:latin typeface="Bookman Old Style"/>
                <a:ea typeface="Times New Roman"/>
                <a:cs typeface="Bookman Old Style"/>
              </a:rPr>
              <a:t>В.К.Дьяченко</a:t>
            </a: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):</a:t>
            </a:r>
          </a:p>
          <a:p>
            <a:pPr marL="228600" algn="just">
              <a:spcAft>
                <a:spcPts val="0"/>
              </a:spcAft>
            </a:pP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4572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ИНДИВИДУАЛЬНАЯ ОРГАНИЗАЦИОННАЯ ФОРМА ОБУЧЕНИЯ –</a:t>
            </a:r>
            <a:endParaRPr lang="ru-RU" sz="1000" dirty="0">
              <a:latin typeface="Times New Roman"/>
              <a:ea typeface="Times New Roman"/>
            </a:endParaRPr>
          </a:p>
          <a:p>
            <a:pPr marL="45720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форма обучения, при которой учащийся усваивает информацию, работая с источниками самостоятельно</a:t>
            </a: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1143000" algn="l"/>
              </a:tabLst>
            </a:pPr>
            <a:r>
              <a:rPr lang="ru-RU" sz="1500" b="1" dirty="0">
                <a:latin typeface="Times New Roman"/>
                <a:ea typeface="Calibri"/>
                <a:cs typeface="Times New Roman"/>
              </a:rPr>
              <a:t>сравнение и сопоставление</a:t>
            </a:r>
            <a:r>
              <a:rPr lang="ru-RU" sz="1500" dirty="0">
                <a:latin typeface="Times New Roman"/>
                <a:ea typeface="Calibri"/>
                <a:cs typeface="Times New Roman"/>
              </a:rPr>
              <a:t> тех или иных фактов, явлений, событий; </a:t>
            </a:r>
            <a:endParaRPr lang="ru-RU" sz="15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1143000" algn="l"/>
              </a:tabLst>
            </a:pPr>
            <a:r>
              <a:rPr lang="ru-RU" sz="1500" dirty="0">
                <a:latin typeface="Times New Roman"/>
                <a:ea typeface="Calibri"/>
              </a:rPr>
              <a:t>задания на </a:t>
            </a:r>
            <a:r>
              <a:rPr lang="ru-RU" sz="1500" b="1" dirty="0">
                <a:latin typeface="Times New Roman"/>
                <a:ea typeface="Calibri"/>
              </a:rPr>
              <a:t>выделение из общего частных элементов и, наоборот</a:t>
            </a:r>
            <a:r>
              <a:rPr lang="ru-RU" sz="1500" dirty="0">
                <a:latin typeface="Times New Roman"/>
                <a:ea typeface="Calibri"/>
              </a:rPr>
              <a:t>, на основе частных </a:t>
            </a:r>
            <a:r>
              <a:rPr lang="ru-RU" sz="1500" dirty="0" err="1" smtClean="0">
                <a:latin typeface="Times New Roman"/>
                <a:ea typeface="Calibri"/>
              </a:rPr>
              <a:t>признаков</a:t>
            </a:r>
            <a:r>
              <a:rPr lang="ru-RU" sz="1500" dirty="0" err="1">
                <a:latin typeface="Times New Roman"/>
                <a:ea typeface="Calibri"/>
                <a:cs typeface="Times New Roman"/>
              </a:rPr>
              <a:t>выделение</a:t>
            </a:r>
            <a:r>
              <a:rPr lang="ru-RU" sz="1500" dirty="0">
                <a:latin typeface="Times New Roman"/>
                <a:ea typeface="Calibri"/>
                <a:cs typeface="Times New Roman"/>
              </a:rPr>
              <a:t> общего;</a:t>
            </a:r>
            <a:endParaRPr lang="ru-RU" sz="15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  <a:tab pos="1143000" algn="l"/>
              </a:tabLst>
            </a:pPr>
            <a:r>
              <a:rPr lang="ru-RU" sz="1500" b="1" dirty="0">
                <a:latin typeface="Times New Roman"/>
                <a:ea typeface="Calibri"/>
                <a:cs typeface="Times New Roman"/>
              </a:rPr>
              <a:t>наблюдение</a:t>
            </a:r>
            <a:r>
              <a:rPr lang="ru-RU" sz="1500" dirty="0">
                <a:latin typeface="Times New Roman"/>
                <a:ea typeface="Calibri"/>
                <a:cs typeface="Times New Roman"/>
              </a:rPr>
              <a:t>;</a:t>
            </a:r>
            <a:endParaRPr lang="ru-RU" sz="15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  <a:tab pos="571500" algn="l"/>
                <a:tab pos="1143000" algn="l"/>
              </a:tabLst>
            </a:pPr>
            <a:r>
              <a:rPr lang="ru-RU" sz="1500" b="1" dirty="0">
                <a:latin typeface="Times New Roman"/>
                <a:ea typeface="Calibri"/>
                <a:cs typeface="Times New Roman"/>
              </a:rPr>
              <a:t>анализ текстов</a:t>
            </a:r>
            <a:r>
              <a:rPr lang="ru-RU" sz="1500" dirty="0">
                <a:latin typeface="Times New Roman"/>
                <a:ea typeface="Calibri"/>
                <a:cs typeface="Times New Roman"/>
              </a:rPr>
              <a:t>;</a:t>
            </a:r>
            <a:endParaRPr lang="ru-RU" sz="15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  <a:tab pos="1143000" algn="l"/>
              </a:tabLst>
            </a:pPr>
            <a:r>
              <a:rPr lang="ru-RU" sz="1500" dirty="0">
                <a:latin typeface="Times New Roman"/>
                <a:ea typeface="Calibri"/>
                <a:cs typeface="Times New Roman"/>
              </a:rPr>
              <a:t>задания на отработку навыков конспектирования, составления тезисов;</a:t>
            </a:r>
            <a:endParaRPr lang="ru-RU" sz="15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342900" algn="l"/>
                <a:tab pos="1143000" algn="l"/>
              </a:tabLst>
            </a:pPr>
            <a:r>
              <a:rPr lang="ru-RU" sz="1500" dirty="0">
                <a:latin typeface="Times New Roman"/>
                <a:ea typeface="Calibri"/>
                <a:cs typeface="Times New Roman"/>
              </a:rPr>
              <a:t>подготовка    разовых   докладов, сообщений, рефератов, подбор   и составление    списка     литературы;</a:t>
            </a:r>
            <a:endParaRPr lang="ru-RU" sz="15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1143000" algn="l"/>
              </a:tabLst>
            </a:pPr>
            <a:r>
              <a:rPr lang="ru-RU" sz="1500" dirty="0">
                <a:latin typeface="Times New Roman"/>
                <a:ea typeface="Calibri"/>
                <a:cs typeface="Times New Roman"/>
              </a:rPr>
              <a:t>анкетирование, опрос, составление графиков, таблиц, схем, кластеров, использование статистических методов;</a:t>
            </a:r>
            <a:endParaRPr lang="ru-RU" sz="1500" dirty="0">
              <a:latin typeface="Calibri"/>
              <a:ea typeface="Calibri"/>
              <a:cs typeface="Times New Roman"/>
            </a:endParaRPr>
          </a:p>
          <a:p>
            <a:r>
              <a:rPr lang="ru-RU" sz="1500" dirty="0">
                <a:latin typeface="Times New Roman"/>
                <a:ea typeface="Calibri"/>
              </a:rPr>
              <a:t>   задания на развитие умений по раскрытию темы устного сообщения, логичному построению письменного и устного сообщения, приобретение навыков публичного выступления, расширение эрудиции, использование специальной терминологии</a:t>
            </a:r>
            <a:r>
              <a:rPr lang="ru-RU" sz="1500" dirty="0" smtClean="0">
                <a:latin typeface="Times New Roman"/>
                <a:ea typeface="Calibri"/>
              </a:rPr>
              <a:t>  </a:t>
            </a:r>
            <a:endParaRPr lang="ru-RU" sz="1500" dirty="0">
              <a:latin typeface="Times New Roman"/>
              <a:ea typeface="Times New Roman"/>
            </a:endParaRPr>
          </a:p>
          <a:p>
            <a:pPr marL="0" lvl="0" indent="0" algn="just">
              <a:spcAft>
                <a:spcPts val="0"/>
              </a:spcAft>
              <a:buNone/>
              <a:tabLst>
                <a:tab pos="457200" algn="l"/>
              </a:tabLst>
            </a:pP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2.  ПАРНАЯ 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ОРГАНИЗАЦИОННАЯ ФОРМА ОБУЧЕНИЯ –</a:t>
            </a:r>
            <a:endParaRPr lang="ru-RU" sz="1000" dirty="0">
              <a:latin typeface="Times New Roman"/>
              <a:ea typeface="Times New Roman"/>
            </a:endParaRPr>
          </a:p>
          <a:p>
            <a:pPr marL="45720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форма обучения, при которой передача информации осуществляется от одного человека к </a:t>
            </a: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другому.</a:t>
            </a:r>
            <a:endParaRPr lang="ru-RU" sz="1000" dirty="0" smtClean="0">
              <a:latin typeface="Times New Roman"/>
              <a:ea typeface="Times New Roman"/>
            </a:endParaRPr>
          </a:p>
          <a:p>
            <a:pPr marL="0" lvl="0" indent="0" algn="just">
              <a:spcAft>
                <a:spcPts val="0"/>
              </a:spcAft>
              <a:buNone/>
              <a:tabLst>
                <a:tab pos="457200" algn="l"/>
              </a:tabLst>
            </a:pP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3.  ГРУППОВАЯ ОРГАНИЗАЦИОННАЯ ФОРМА ОБУЧЕНИЯ </a:t>
            </a:r>
            <a:endParaRPr lang="ru-RU" sz="1000" dirty="0" smtClean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    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(в том  числе ФРОНТАЛЬНАЯ) - форма обучения, при которой в любой момент учебного процесса один говорит, а все </a:t>
            </a: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слушают.</a:t>
            </a: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500" b="1" dirty="0">
                <a:latin typeface="Times New Roman"/>
                <a:ea typeface="Calibri"/>
                <a:cs typeface="Times New Roman"/>
              </a:rPr>
              <a:t>моделирование</a:t>
            </a:r>
            <a:r>
              <a:rPr lang="ru-RU" sz="1500" dirty="0">
                <a:latin typeface="Times New Roman"/>
                <a:ea typeface="Calibri"/>
                <a:cs typeface="Times New Roman"/>
              </a:rPr>
              <a:t> – погружение в смоделированную ситуацию (проблему), взятую из реальной жизни; </a:t>
            </a:r>
            <a:endParaRPr lang="ru-RU" sz="15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500" b="1" dirty="0">
                <a:latin typeface="Times New Roman"/>
                <a:ea typeface="Calibri"/>
              </a:rPr>
              <a:t>деловые игры</a:t>
            </a:r>
            <a:r>
              <a:rPr lang="ru-RU" sz="1500" dirty="0">
                <a:latin typeface="Times New Roman"/>
                <a:ea typeface="Calibri"/>
              </a:rPr>
              <a:t> (моделирование) </a:t>
            </a:r>
            <a:r>
              <a:rPr lang="ru-RU" sz="1500" dirty="0" smtClean="0">
                <a:latin typeface="Times New Roman"/>
                <a:ea typeface="Calibri"/>
              </a:rPr>
              <a:t>позволяют </a:t>
            </a:r>
            <a:r>
              <a:rPr lang="ru-RU" sz="1500" dirty="0">
                <a:latin typeface="Times New Roman"/>
                <a:ea typeface="Calibri"/>
                <a:cs typeface="Times New Roman"/>
              </a:rPr>
              <a:t>глубоко вжиться в проблему, понять её изнутри, предложить свои пути решения;</a:t>
            </a:r>
            <a:endParaRPr lang="ru-RU" sz="15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228600" algn="l"/>
              </a:tabLst>
            </a:pPr>
            <a:r>
              <a:rPr lang="ru-RU" sz="1500" b="1" dirty="0">
                <a:latin typeface="Times New Roman"/>
                <a:ea typeface="Calibri"/>
                <a:cs typeface="Times New Roman"/>
              </a:rPr>
              <a:t>  работа над совместными исследовательскими проектами;</a:t>
            </a:r>
            <a:endParaRPr lang="ru-RU" sz="15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Symbol"/>
              <a:buChar char=""/>
              <a:tabLst>
                <a:tab pos="228600" algn="l"/>
                <a:tab pos="457200" algn="l"/>
              </a:tabLst>
            </a:pPr>
            <a:r>
              <a:rPr lang="ru-RU" sz="1500" b="1" dirty="0">
                <a:latin typeface="Times New Roman"/>
                <a:ea typeface="Calibri"/>
                <a:cs typeface="Times New Roman"/>
              </a:rPr>
              <a:t>  составление презентаций</a:t>
            </a:r>
            <a:r>
              <a:rPr lang="ru-RU" sz="1500" dirty="0">
                <a:latin typeface="Times New Roman"/>
                <a:ea typeface="Calibri"/>
                <a:cs typeface="Times New Roman"/>
              </a:rPr>
              <a:t> по текущим темам и исследовательским работам;</a:t>
            </a:r>
            <a:endParaRPr lang="ru-RU" sz="1500" dirty="0">
              <a:latin typeface="Calibri"/>
              <a:ea typeface="Calibri"/>
              <a:cs typeface="Times New Roman"/>
            </a:endParaRPr>
          </a:p>
          <a:p>
            <a:r>
              <a:rPr lang="ru-RU" sz="1500" b="1" dirty="0">
                <a:latin typeface="Times New Roman"/>
                <a:ea typeface="Calibri"/>
              </a:rPr>
              <a:t>  Семинары, конференции</a:t>
            </a:r>
            <a:r>
              <a:rPr lang="ru-RU" sz="1500" dirty="0" smtClean="0">
                <a:latin typeface="Times New Roman"/>
                <a:ea typeface="Calibri"/>
              </a:rPr>
              <a:t> </a:t>
            </a:r>
            <a:endParaRPr lang="ru-RU" sz="1500" dirty="0" smtClean="0">
              <a:latin typeface="Times New Roman"/>
              <a:ea typeface="Times New Roman"/>
            </a:endParaRPr>
          </a:p>
          <a:p>
            <a:pPr marL="0" indent="0" algn="just">
              <a:spcAft>
                <a:spcPts val="0"/>
              </a:spcAft>
              <a:buNone/>
            </a:pPr>
            <a:r>
              <a:rPr lang="ru-RU" sz="1000" dirty="0" smtClean="0">
                <a:latin typeface="Times New Roman"/>
                <a:ea typeface="Times New Roman"/>
                <a:cs typeface="Bookman Old Style"/>
              </a:rPr>
              <a:t>4.       </a:t>
            </a: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КОЛЛЕКТИВНАЯ 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ОРГАНИЗАЦИОННАЯ ФОРМА ОБУЧЕНИЯ – </a:t>
            </a:r>
            <a:endParaRPr lang="ru-RU" sz="1000" dirty="0">
              <a:latin typeface="Times New Roman"/>
              <a:ea typeface="Times New Roman"/>
            </a:endParaRPr>
          </a:p>
          <a:p>
            <a:pPr marL="45720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обучение в парах  сменного состава с периодической сменой ролей “учитель” и “ученик”.     </a:t>
            </a:r>
            <a:endParaRPr lang="ru-RU" sz="1000" dirty="0">
              <a:latin typeface="Times New Roman"/>
              <a:ea typeface="Times New Roman"/>
            </a:endParaRPr>
          </a:p>
          <a:p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pPr marL="228600" lvl="0" indent="-342900">
              <a:spcBef>
                <a:spcPct val="20000"/>
              </a:spcBef>
              <a:spcAft>
                <a:spcPts val="0"/>
              </a:spcAft>
            </a:pPr>
            <a:r>
              <a:rPr lang="ru-RU" sz="1600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>ФОРМЫ ОРГАНИЗАЦИИ УЧЕБНОЙ ДЕЯТЕЛЬНОСТИ,</a:t>
            </a:r>
            <a:r>
              <a:rPr lang="ru-RU" sz="10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10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</a:br>
            <a:r>
              <a:rPr lang="ru-RU" sz="1600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>ИСПОЛЬЗУЕМЫЕ  НА УРОКАХ – ИССЛЕДОВАНИЯХ.</a:t>
            </a:r>
            <a:r>
              <a:rPr lang="ru-RU" sz="10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10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69879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556792"/>
            <a:ext cx="8363272" cy="4968552"/>
          </a:xfrm>
        </p:spPr>
        <p:txBody>
          <a:bodyPr/>
          <a:lstStyle/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Актуализация 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знаний;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Мотивировка;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Создание проблемной ситуации;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Постановка проблемы исследования;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Определение темы исследования;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Формулирование  цели исследования;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Выдвижение гипотезы;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Проверка гипотезы: проведение эксперимента, лабораторной работы, чтение литературы, размышление, просмотр фрагментов</a:t>
            </a:r>
            <a:endParaRPr lang="ru-RU" sz="1000" dirty="0">
              <a:latin typeface="Times New Roman"/>
              <a:ea typeface="Times New Roman"/>
            </a:endParaRPr>
          </a:p>
          <a:p>
            <a:pPr indent="0" algn="just">
              <a:spcAft>
                <a:spcPts val="0"/>
              </a:spcAft>
              <a:buNone/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учебных фильмов и т.д.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Интерпретация 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полученных данных;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Вывод по результатам исследовательской работы;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Применение новых знаний в учебной деятельности;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Итоги урока;</a:t>
            </a:r>
            <a:endParaRPr lang="ru-RU" sz="1000" dirty="0">
              <a:latin typeface="Times New Roman"/>
              <a:ea typeface="Times New Roman"/>
            </a:endParaRPr>
          </a:p>
          <a:p>
            <a:pPr lvl="0">
              <a:spcAft>
                <a:spcPts val="0"/>
              </a:spcAft>
              <a:buFont typeface="Times New Roman"/>
              <a:buAutoNum type="arabicPeriod"/>
              <a:tabLst>
                <a:tab pos="6858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Домашнее задание.</a:t>
            </a:r>
            <a:endParaRPr lang="ru-RU" sz="1000" dirty="0"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 </a:t>
            </a:r>
            <a:endParaRPr lang="ru-RU" sz="1000" dirty="0">
              <a:latin typeface="Times New Roman"/>
              <a:ea typeface="Times New Roman"/>
            </a:endParaRPr>
          </a:p>
          <a:p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457200" lvl="0" indent="-342900">
              <a:spcBef>
                <a:spcPct val="20000"/>
              </a:spcBef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>СТРУКТУРА   УРОКА – </a:t>
            </a:r>
            <a:r>
              <a:rPr lang="ru-RU" sz="2800" dirty="0" smtClean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>ИССЛЕДОВАНИЯ</a:t>
            </a:r>
            <a:r>
              <a:rPr lang="ru-RU" sz="10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10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95461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980728"/>
            <a:ext cx="8229600" cy="5073427"/>
          </a:xfrm>
        </p:spPr>
        <p:txBody>
          <a:bodyPr>
            <a:normAutofit lnSpcReduction="1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1050" dirty="0">
                <a:latin typeface="Times New Roman"/>
                <a:ea typeface="Times New Roman"/>
              </a:rPr>
              <a:t> </a:t>
            </a: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857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Накопление информации.</a:t>
            </a:r>
            <a:endParaRPr lang="ru-RU" sz="105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857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Постановка проблемы. </a:t>
            </a:r>
            <a:endParaRPr lang="ru-RU" sz="105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(Т</a:t>
            </a:r>
            <a:r>
              <a:rPr lang="ru-RU" sz="1400" i="1" dirty="0">
                <a:latin typeface="Bookman Old Style"/>
                <a:ea typeface="Times New Roman"/>
                <a:cs typeface="Bookman Old Style"/>
              </a:rPr>
              <a:t>еоретический или практический вопрос, требующий разрешения, исследования).</a:t>
            </a:r>
            <a:endParaRPr lang="ru-RU" sz="105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857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Выбор темы исследования.</a:t>
            </a:r>
            <a:endParaRPr lang="ru-RU" sz="105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400" i="1" dirty="0">
                <a:latin typeface="Bookman Old Style"/>
                <a:ea typeface="Times New Roman"/>
                <a:cs typeface="Bookman Old Style"/>
              </a:rPr>
              <a:t> (Определение аспекта рассматриваемой проблемы).</a:t>
            </a:r>
            <a:endParaRPr lang="ru-RU" sz="105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857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Определение цели исследования.</a:t>
            </a:r>
            <a:endParaRPr lang="ru-RU" sz="105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 </a:t>
            </a:r>
            <a:r>
              <a:rPr lang="ru-RU" sz="1400" i="1" dirty="0">
                <a:latin typeface="Bookman Old Style"/>
                <a:ea typeface="Times New Roman"/>
                <a:cs typeface="Bookman Old Style"/>
              </a:rPr>
              <a:t>( Формулирование ответа на вопрос: "Что нужно сделать для решения поставленной проблемы?").</a:t>
            </a:r>
            <a:endParaRPr lang="ru-RU" sz="105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857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Выдвижение гипотезы.</a:t>
            </a:r>
            <a:endParaRPr lang="ru-RU" sz="105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 </a:t>
            </a:r>
            <a:r>
              <a:rPr lang="ru-RU" sz="1400" i="1" dirty="0">
                <a:latin typeface="Bookman Old Style"/>
                <a:ea typeface="Times New Roman"/>
                <a:cs typeface="Bookman Old Style"/>
              </a:rPr>
              <a:t>(Мысленное представление основной идеи, к которой может привести исследование; предположение о результатах исследования. Рассуждение – от следствия к причине : "если…, то тогда…").</a:t>
            </a:r>
            <a:endParaRPr lang="ru-RU" sz="105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6.  Проверка гипотезы.</a:t>
            </a:r>
            <a:r>
              <a:rPr lang="ru-RU" sz="1400" i="1" dirty="0">
                <a:latin typeface="Bookman Old Style"/>
                <a:ea typeface="Times New Roman"/>
                <a:cs typeface="Bookman Old Style"/>
              </a:rPr>
              <a:t> </a:t>
            </a:r>
            <a:endParaRPr lang="ru-RU" sz="105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 </a:t>
            </a:r>
            <a:r>
              <a:rPr lang="ru-RU" sz="1400" i="1" dirty="0">
                <a:latin typeface="Bookman Old Style"/>
                <a:ea typeface="Times New Roman"/>
                <a:cs typeface="Bookman Old Style"/>
              </a:rPr>
              <a:t>( Действие по разработанному алгоритму).</a:t>
            </a:r>
            <a:endParaRPr lang="ru-RU" sz="105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7.   Интерпретация полученных данных.</a:t>
            </a:r>
            <a:endParaRPr lang="ru-RU" sz="105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 </a:t>
            </a:r>
            <a:r>
              <a:rPr lang="ru-RU" sz="1400" i="1" dirty="0">
                <a:latin typeface="Bookman Old Style"/>
                <a:ea typeface="Times New Roman"/>
                <a:cs typeface="Bookman Old Style"/>
              </a:rPr>
              <a:t>(Рассуждение : "Анализ данных показывает, что…")</a:t>
            </a:r>
            <a:endParaRPr lang="ru-RU" sz="105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 startAt="8"/>
              <a:tabLst>
                <a:tab pos="34290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Оценка и оформление результатов работы.</a:t>
            </a:r>
            <a:endParaRPr lang="ru-RU" sz="1050" dirty="0">
              <a:latin typeface="Times New Roman"/>
              <a:ea typeface="Times New Roman"/>
            </a:endParaRPr>
          </a:p>
          <a:p>
            <a:r>
              <a:rPr lang="ru-RU" sz="1600" dirty="0">
                <a:latin typeface="Bookman Old Style"/>
                <a:ea typeface="Times New Roman"/>
                <a:cs typeface="Bookman Old Style"/>
              </a:rPr>
              <a:t>9.   Вывод.</a:t>
            </a:r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>СТУПЕНИ  ИССЛЕДОВАТЕЛЬСКОЙ</a:t>
            </a:r>
            <a:r>
              <a:rPr lang="ru-RU" sz="2800" b="1" i="1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/>
            </a:r>
            <a:br>
              <a:rPr lang="ru-RU" sz="2800" b="1" i="1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</a:br>
            <a:r>
              <a:rPr lang="ru-RU" sz="2800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>ДЕЯТЕЛЬНОСТИ  НА УРОКЕ</a:t>
            </a:r>
            <a:r>
              <a:rPr lang="ru-RU" sz="1600" b="1" i="1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/>
            </a:r>
            <a:br>
              <a:rPr lang="ru-RU" sz="1600" b="1" i="1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</a:br>
            <a:endParaRPr lang="ru-RU" dirty="0"/>
          </a:p>
        </p:txBody>
      </p:sp>
      <p:pic>
        <p:nvPicPr>
          <p:cNvPr id="4098" name="Picture 2" descr="G:\SWScan00634.t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365105"/>
            <a:ext cx="2952328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42316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2067" y="1556792"/>
            <a:ext cx="7408333" cy="4569371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>
                <a:latin typeface="Times New Roman"/>
                <a:ea typeface="Calibri"/>
                <a:cs typeface="Times New Roman"/>
              </a:rPr>
              <a:t>Доминирующие приёмы на уроках в условиях реализации исследовательского метода обучения: </a:t>
            </a:r>
            <a:endParaRPr lang="ru-RU" sz="1600" dirty="0" smtClean="0">
              <a:latin typeface="Times New Roman"/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latin typeface="Times New Roman"/>
                <a:ea typeface="Calibri"/>
                <a:cs typeface="Times New Roman"/>
              </a:rPr>
              <a:t>сравнение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, анализ, синтез, обобщение, выдвижение гипотез, доказательство и опровержение, обсуждение, комментирование, дискуссии</a:t>
            </a:r>
            <a:r>
              <a:rPr lang="ru-RU" sz="1600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ru-RU" sz="1600" dirty="0" smtClean="0">
                <a:latin typeface="Times New Roman"/>
                <a:ea typeface="Calibri"/>
                <a:cs typeface="Times New Roman"/>
              </a:rPr>
              <a:t> </a:t>
            </a:r>
            <a:r>
              <a:rPr lang="ru-RU" sz="1600" dirty="0">
                <a:latin typeface="Times New Roman"/>
                <a:ea typeface="Calibri"/>
                <a:cs typeface="Times New Roman"/>
              </a:rPr>
              <a:t>Основными видами практических работ при использовании исследовательского метода обучения - наблюдение, самостоятельная работа над книгой и документами, сбор информационного материала из различных источников. 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28600" algn="l"/>
              </a:tabLst>
            </a:pPr>
            <a:endParaRPr lang="ru-RU" sz="1600" dirty="0" smtClean="0">
              <a:latin typeface="Bookman Old Style"/>
              <a:ea typeface="Times New Roman"/>
              <a:cs typeface="Bookman Old Style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28600" algn="l"/>
              </a:tabLst>
            </a:pPr>
            <a:endParaRPr lang="ru-RU" sz="1600" dirty="0">
              <a:latin typeface="Bookman Old Style"/>
              <a:ea typeface="Times New Roman"/>
              <a:cs typeface="Bookman Old Style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НЕКОТОРЫЕ  УЧЕБНЫЕ ПРИЕМЫ, СОСТАВЛЯЮЩИЕ </a:t>
            </a:r>
            <a:br>
              <a:rPr lang="ru-RU" sz="1600" dirty="0">
                <a:latin typeface="Bookman Old Style"/>
                <a:ea typeface="Times New Roman"/>
                <a:cs typeface="Bookman Old Style"/>
              </a:rPr>
            </a:br>
            <a:r>
              <a:rPr lang="ru-RU" sz="1600" dirty="0">
                <a:latin typeface="Bookman Old Style"/>
                <a:ea typeface="Times New Roman"/>
                <a:cs typeface="Bookman Old Style"/>
              </a:rPr>
              <a:t>ИССЛЕДОВАТЕЛЬСКУЮ  ДЕЯТЕЛЬНОСТЬ УЧАЩИХСЯ</a:t>
            </a:r>
            <a:r>
              <a:rPr lang="ru-RU" sz="1600" dirty="0">
                <a:latin typeface="Times New Roman"/>
                <a:ea typeface="Times New Roman"/>
              </a:rPr>
              <a:t/>
            </a:r>
            <a:br>
              <a:rPr lang="ru-RU" sz="1600" dirty="0">
                <a:latin typeface="Times New Roman"/>
                <a:ea typeface="Times New Roman"/>
              </a:rPr>
            </a:br>
            <a:r>
              <a:rPr lang="ru-RU" sz="1600" dirty="0">
                <a:latin typeface="Bookman Old Style"/>
                <a:ea typeface="Times New Roman"/>
                <a:cs typeface="Bookman Old Style"/>
              </a:rPr>
              <a:t>НА УРОКАХ – </a:t>
            </a:r>
            <a:r>
              <a:rPr lang="ru-RU" sz="1600" dirty="0" smtClean="0">
                <a:latin typeface="Bookman Old Style"/>
                <a:ea typeface="Times New Roman"/>
                <a:cs typeface="Bookman Old Style"/>
              </a:rPr>
              <a:t>ИССЛЕДОВАНИЯХ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2864023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/>
          <a:lstStyle/>
          <a:p>
            <a:pPr marL="0" indent="0" algn="just">
              <a:spcAft>
                <a:spcPts val="0"/>
              </a:spcAft>
              <a:buNone/>
            </a:pP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28600" algn="l"/>
              </a:tabLst>
            </a:pPr>
            <a:r>
              <a:rPr lang="ru-RU" sz="1600" b="1" u="sng" dirty="0">
                <a:latin typeface="Bookman Old Style"/>
                <a:ea typeface="Times New Roman"/>
                <a:cs typeface="Bookman Old Style"/>
              </a:rPr>
              <a:t>Урок – "Образец исследования"</a:t>
            </a:r>
            <a:r>
              <a:rPr lang="ru-RU" sz="1400" u="sng" dirty="0">
                <a:latin typeface="Bookman Old Style"/>
                <a:ea typeface="Times New Roman"/>
                <a:cs typeface="Bookman Old Style"/>
              </a:rPr>
              <a:t>.</a:t>
            </a:r>
            <a:endParaRPr lang="ru-RU" sz="10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УЧИТЕЛЬ:</a:t>
            </a:r>
            <a:endParaRPr lang="ru-RU" sz="10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а) Формулирует  проблему, сообщает тему и цель исследования;</a:t>
            </a:r>
            <a:endParaRPr lang="ru-RU" sz="10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б) Дает  готовый алгоритм исследовательской работы;</a:t>
            </a:r>
            <a:endParaRPr lang="ru-RU" sz="10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в) Ведет учебный процесс, используя термины "проблема", "гипотеза", "подтверждение гипотезы",  "вывод"… и т.д.</a:t>
            </a:r>
            <a:endParaRPr lang="ru-RU" sz="10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г) Использует систему вопросов: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в чем проблема?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какие этапы проходит исследователь?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что такое гипотеза?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какое можно выдвинуть предположение?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данное высказывание является предполагаемым или доказанным?</a:t>
            </a:r>
            <a:endParaRPr lang="ru-RU" sz="10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подумайте, прочитайте, сделайте, запишите… и т.д.</a:t>
            </a:r>
            <a:endParaRPr lang="ru-RU" sz="1000" dirty="0">
              <a:latin typeface="Times New Roman"/>
              <a:ea typeface="Times New Roman"/>
            </a:endParaRPr>
          </a:p>
          <a:p>
            <a:pPr marL="51435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 </a:t>
            </a:r>
            <a:endParaRPr lang="ru-RU" sz="1000" dirty="0">
              <a:latin typeface="Times New Roman"/>
              <a:ea typeface="Times New Roman"/>
            </a:endParaRPr>
          </a:p>
          <a:p>
            <a:pPr marL="514350" algn="just">
              <a:spcAft>
                <a:spcPts val="0"/>
              </a:spcAft>
            </a:pP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  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УЧАЩИЕСЯ:</a:t>
            </a:r>
            <a:endParaRPr lang="ru-RU" sz="1000" dirty="0">
              <a:latin typeface="Times New Roman"/>
              <a:ea typeface="Times New Roman"/>
            </a:endParaRPr>
          </a:p>
          <a:p>
            <a:pPr marL="51435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а) </a:t>
            </a: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отвечают 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на вопросы учителя;</a:t>
            </a:r>
            <a:endParaRPr lang="ru-RU" sz="1000" dirty="0">
              <a:latin typeface="Times New Roman"/>
              <a:ea typeface="Times New Roman"/>
            </a:endParaRPr>
          </a:p>
          <a:p>
            <a:pPr marL="51435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б) </a:t>
            </a: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следуют 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алгоритму работы, предложенному учителем;</a:t>
            </a:r>
            <a:endParaRPr lang="ru-RU" sz="1000" dirty="0">
              <a:latin typeface="Times New Roman"/>
              <a:ea typeface="Times New Roman"/>
            </a:endParaRPr>
          </a:p>
          <a:p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   в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) сверяют свои действия с образцом исследования, предложенного учителем</a:t>
            </a:r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>
              <a:spcAft>
                <a:spcPts val="0"/>
              </a:spcAft>
            </a:pPr>
            <a:r>
              <a:rPr lang="ru-RU" sz="2000" b="1" dirty="0">
                <a:latin typeface="Bookman Old Style"/>
                <a:ea typeface="Times New Roman"/>
                <a:cs typeface="Bookman Old Style"/>
              </a:rPr>
              <a:t> </a:t>
            </a:r>
            <a:r>
              <a:rPr lang="ru-RU" sz="1200" b="1" dirty="0">
                <a:latin typeface="Times New Roman"/>
                <a:ea typeface="Times New Roman"/>
              </a:rPr>
              <a:t/>
            </a:r>
            <a:br>
              <a:rPr lang="ru-RU" sz="1200" b="1" dirty="0">
                <a:latin typeface="Times New Roman"/>
                <a:ea typeface="Times New Roman"/>
              </a:rPr>
            </a:br>
            <a:r>
              <a:rPr lang="ru-RU" sz="1400" b="1" dirty="0">
                <a:latin typeface="Bookman Old Style"/>
                <a:ea typeface="Times New Roman"/>
                <a:cs typeface="Bookman Old Style"/>
              </a:rPr>
              <a:t>РОЛЬ УЧИТЕЛЯ И РОЛЬ УЧАЩИХСЯ</a:t>
            </a:r>
            <a:br>
              <a:rPr lang="ru-RU" sz="1400" b="1" dirty="0">
                <a:latin typeface="Bookman Old Style"/>
                <a:ea typeface="Times New Roman"/>
                <a:cs typeface="Bookman Old Style"/>
              </a:rPr>
            </a:br>
            <a:r>
              <a:rPr lang="ru-RU" sz="1400" b="1" dirty="0">
                <a:latin typeface="Bookman Old Style"/>
                <a:ea typeface="Times New Roman"/>
                <a:cs typeface="Bookman Old Style"/>
              </a:rPr>
              <a:t>В УЧЕБНО-ВОСПИТАТЕЛЬНОМ ПРОЦЕССЕ</a:t>
            </a:r>
            <a:r>
              <a:rPr lang="ru-RU" sz="1400" b="1" dirty="0">
                <a:latin typeface="Times New Roman"/>
                <a:ea typeface="Times New Roman"/>
              </a:rPr>
              <a:t/>
            </a:r>
            <a:br>
              <a:rPr lang="ru-RU" sz="1400" b="1" dirty="0">
                <a:latin typeface="Times New Roman"/>
                <a:ea typeface="Times New Roman"/>
              </a:rPr>
            </a:br>
            <a:r>
              <a:rPr lang="ru-RU" sz="1400" b="1" dirty="0">
                <a:latin typeface="Bookman Old Style"/>
                <a:ea typeface="Times New Roman"/>
                <a:cs typeface="Bookman Old Style"/>
              </a:rPr>
              <a:t>УРОКА – ИССЛЕДОВАНИЯ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2016192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>
            <a:normAutofit lnSpcReduction="10000"/>
          </a:bodyPr>
          <a:lstStyle/>
          <a:p>
            <a:pPr algn="just">
              <a:spcAft>
                <a:spcPts val="0"/>
              </a:spcAft>
            </a:pPr>
            <a:r>
              <a:rPr lang="ru-RU" sz="1800" b="1" dirty="0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“Помоги мне это сделать самому, ничего не делая за меня, направь в нужное русло, подтолкни к решению, а остальное я сделаю САМ!”</a:t>
            </a:r>
            <a:r>
              <a:rPr lang="ru-RU" sz="1800" dirty="0">
                <a:solidFill>
                  <a:srgbClr val="000000"/>
                </a:solidFill>
                <a:ea typeface="+mj-ea"/>
                <a:cs typeface="+mj-cs"/>
              </a:rPr>
              <a:t/>
            </a:r>
            <a:br>
              <a:rPr lang="ru-RU" sz="1800" dirty="0">
                <a:solidFill>
                  <a:srgbClr val="000000"/>
                </a:solidFill>
                <a:ea typeface="+mj-ea"/>
                <a:cs typeface="+mj-cs"/>
              </a:rPr>
            </a:br>
            <a:r>
              <a:rPr lang="ru-RU" sz="1800" dirty="0">
                <a:solidFill>
                  <a:srgbClr val="000000"/>
                </a:solidFill>
                <a:ea typeface="+mj-ea"/>
                <a:cs typeface="+mj-cs"/>
              </a:rPr>
              <a:t>                                                                                         </a:t>
            </a:r>
            <a:r>
              <a:rPr lang="ru-RU" sz="1800" dirty="0" smtClean="0">
                <a:solidFill>
                  <a:srgbClr val="000000"/>
                </a:solidFill>
                <a:ea typeface="+mj-ea"/>
                <a:cs typeface="+mj-cs"/>
              </a:rPr>
              <a:t>  </a:t>
            </a:r>
            <a:r>
              <a:rPr lang="ru-RU" sz="1800" dirty="0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Мария </a:t>
            </a:r>
            <a:r>
              <a:rPr lang="ru-RU" sz="1800" dirty="0" err="1">
                <a:solidFill>
                  <a:srgbClr val="000000"/>
                </a:solidFill>
                <a:latin typeface="Times New Roman"/>
                <a:ea typeface="Calibri"/>
                <a:cs typeface="+mj-cs"/>
              </a:rPr>
              <a:t>Мантессори</a:t>
            </a:r>
            <a:endParaRPr lang="ru-RU" sz="1600" dirty="0" smtClean="0">
              <a:latin typeface="Bookman Old Style"/>
              <a:ea typeface="Times New Roman"/>
              <a:cs typeface="Bookman Old Style"/>
            </a:endParaRPr>
          </a:p>
          <a:p>
            <a:pPr algn="just">
              <a:spcAft>
                <a:spcPts val="0"/>
              </a:spcAft>
            </a:pPr>
            <a:r>
              <a:rPr lang="ru-RU" sz="1600" dirty="0" smtClean="0">
                <a:latin typeface="Bookman Old Style"/>
                <a:ea typeface="Times New Roman"/>
                <a:cs typeface="Bookman Old Style"/>
              </a:rPr>
              <a:t>УЧИТЕЛЬ</a:t>
            </a:r>
            <a:r>
              <a:rPr lang="ru-RU" sz="1600" dirty="0">
                <a:latin typeface="Bookman Old Style"/>
                <a:ea typeface="Times New Roman"/>
                <a:cs typeface="Bookman Old Style"/>
              </a:rPr>
              <a:t>: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а) Формулирует проблему;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б) Подводит учащихся к пониманию темы и цели исследования;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в) Направляет деятельность учащихся в русло исследовательской работы без использования терминов "гипотеза", "проверка гипотезы", "интерпретация данных" и т.п.;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г) использует систему вопросов:</a:t>
            </a: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с чего необходимо начать исследование?</a:t>
            </a: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что нужно выяснить?</a:t>
            </a: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как  это сделать?</a:t>
            </a: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как бы поступил исследователь на этом этапе работы?</a:t>
            </a: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верный ли вы сделали выбор?  И т.п.</a:t>
            </a:r>
            <a:endParaRPr lang="ru-RU" sz="1600" dirty="0">
              <a:latin typeface="Times New Roman"/>
              <a:ea typeface="Times New Roman"/>
            </a:endParaRPr>
          </a:p>
          <a:p>
            <a:pPr marL="514350"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УЧАЩИЕСЯ:</a:t>
            </a:r>
            <a:endParaRPr lang="ru-RU" sz="1600" dirty="0">
              <a:latin typeface="Times New Roman"/>
              <a:ea typeface="Times New Roman"/>
            </a:endParaRPr>
          </a:p>
          <a:p>
            <a:pPr marL="514350"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а) Самостоятельно планируют и выполняют исследовательскую работу;</a:t>
            </a:r>
            <a:endParaRPr lang="ru-RU" sz="1600" dirty="0">
              <a:latin typeface="Times New Roman"/>
              <a:ea typeface="Times New Roman"/>
            </a:endParaRPr>
          </a:p>
          <a:p>
            <a:pPr marL="514350"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б) По необходимости консультируются с учителем или экспертом;</a:t>
            </a:r>
            <a:endParaRPr lang="ru-RU" sz="1600" dirty="0">
              <a:latin typeface="Times New Roman"/>
              <a:ea typeface="Times New Roman"/>
            </a:endParaRPr>
          </a:p>
          <a:p>
            <a:r>
              <a:rPr lang="ru-RU" sz="1600" dirty="0">
                <a:latin typeface="Bookman Old Style"/>
                <a:ea typeface="Times New Roman"/>
                <a:cs typeface="Bookman Old Style"/>
              </a:rPr>
              <a:t>в) Получают оценку учителя ("правильно" или "неправильно") за каждый этап исследовательской работы.</a:t>
            </a:r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pPr marL="342900" lvl="0" indent="-342900">
              <a:spcBef>
                <a:spcPct val="2000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ru-RU" sz="2800" u="sng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>Урок – "исследование".</a:t>
            </a:r>
            <a:r>
              <a:rPr lang="ru-RU" sz="10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10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42875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228600" algn="just">
              <a:spcAft>
                <a:spcPts val="0"/>
              </a:spcAft>
            </a:pPr>
            <a:r>
              <a:rPr lang="ru-RU" sz="1600" dirty="0" smtClean="0">
                <a:latin typeface="Bookman Old Style"/>
                <a:ea typeface="Times New Roman"/>
                <a:cs typeface="Bookman Old Style"/>
              </a:rPr>
              <a:t>УЧИТЕЛЬ</a:t>
            </a:r>
            <a:r>
              <a:rPr lang="ru-RU" sz="1600" dirty="0">
                <a:latin typeface="Bookman Old Style"/>
                <a:ea typeface="Times New Roman"/>
                <a:cs typeface="Bookman Old Style"/>
              </a:rPr>
              <a:t>:</a:t>
            </a:r>
            <a:endParaRPr lang="ru-RU" sz="16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а) Формулирует проблему;</a:t>
            </a:r>
            <a:endParaRPr lang="ru-RU" sz="16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б) Подводит учащихся к самостоятельному формулированию темы и цели исследования ;</a:t>
            </a:r>
            <a:endParaRPr lang="ru-RU" sz="16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в) Создает условия для исследовательской деятельности учащихся: обеспечивает учебный процесс дидактическим материалом, устанавливает рабочую атмосферу, организует индивидуальную работу и деловое общение учащихся в группах или в парах;</a:t>
            </a:r>
            <a:endParaRPr lang="ru-RU" sz="16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г) Использует вопросы общего порядка:</a:t>
            </a: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ясна ли цель работы?</a:t>
            </a: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все ли понятно по раздаточному материалу?</a:t>
            </a: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на каком этапе работы находитесь? </a:t>
            </a: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уложитесь ли по времени?</a:t>
            </a:r>
            <a:endParaRPr lang="ru-RU" sz="16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Arial"/>
              <a:buChar char="*"/>
              <a:tabLst>
                <a:tab pos="742950" algn="l"/>
              </a:tabLs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каков итог урока? И т.д.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      д) Оценивает результаты работы учеников в конце урока.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    УЧАЩИЕСЯ:</a:t>
            </a:r>
            <a:endParaRPr lang="ru-RU" sz="1600" dirty="0"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1600" dirty="0">
                <a:latin typeface="Bookman Old Style"/>
                <a:ea typeface="Times New Roman"/>
                <a:cs typeface="Bookman Old Style"/>
              </a:rPr>
              <a:t>Планируют и проводят исследовательскую деятельность самостоятельно, без помощи и консультации учителя или эксперта.</a:t>
            </a:r>
            <a:endParaRPr lang="ru-RU" sz="1600" dirty="0">
              <a:latin typeface="Times New Roman"/>
              <a:ea typeface="Times New Roman"/>
            </a:endParaRPr>
          </a:p>
          <a:p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  <a:spcAft>
                <a:spcPts val="0"/>
              </a:spcAft>
              <a:tabLst>
                <a:tab pos="228600" algn="l"/>
              </a:tabLst>
            </a:pPr>
            <a:r>
              <a:rPr lang="ru-RU" sz="2800" b="1" u="sng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>Урок – "собственно исследование".</a:t>
            </a:r>
            <a:r>
              <a:rPr lang="ru-RU" sz="10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  <a:t/>
            </a:r>
            <a:br>
              <a:rPr lang="ru-RU" sz="1000" dirty="0">
                <a:solidFill>
                  <a:srgbClr val="000000"/>
                </a:solidFill>
                <a:latin typeface="Times New Roman"/>
                <a:ea typeface="Times New Roman"/>
                <a:cs typeface="+mn-cs"/>
              </a:rPr>
            </a:b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66481" y="3212976"/>
            <a:ext cx="2632165" cy="18200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130206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1844824"/>
            <a:ext cx="7408333" cy="4464496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наличие у обучающихся положительного мотива к деятельности в проблемной ситуации («Хочу разобраться, хочу попробовать свои силы, хочу убедиться  смогу ли разрешить эту ситуацию…»);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наличие у обучающихся положительных изменений в эмоционально-волевой сфере («Испытываю радость, удовольствие от деятельности, мне это интересно, могу усилием воли концентрировать свое внимание...»)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переживание обучающимися субъективного открытия («Я сам получил этот результат, я сам справился с этой проблемой, я вывел закон…»)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Symbol"/>
              <a:buChar char=""/>
              <a:tabLst>
                <a:tab pos="457200" algn="l"/>
              </a:tabLst>
            </a:pPr>
            <a:r>
              <a:rPr lang="ru-RU" sz="1400" dirty="0">
                <a:latin typeface="Times New Roman"/>
                <a:ea typeface="Calibri"/>
                <a:cs typeface="Times New Roman"/>
              </a:rPr>
              <a:t>осознание обучающимся усвоения нового как личностной ценности («лично мне это нужно, мне важно научиться решать эти ситуации, мне будут эти знания </a:t>
            </a:r>
            <a:r>
              <a:rPr lang="ru-RU" sz="1400" dirty="0" smtClean="0">
                <a:latin typeface="Times New Roman"/>
                <a:ea typeface="Calibri"/>
                <a:cs typeface="Times New Roman"/>
              </a:rPr>
              <a:t>нужны </a:t>
            </a:r>
            <a:r>
              <a:rPr lang="ru-RU" sz="1400" dirty="0">
                <a:latin typeface="Times New Roman"/>
                <a:ea typeface="Calibri"/>
                <a:cs typeface="Times New Roman"/>
              </a:rPr>
              <a:t>…»)</a:t>
            </a:r>
            <a:endParaRPr lang="ru-RU" sz="1400" dirty="0">
              <a:latin typeface="Calibri"/>
              <a:ea typeface="Calibri"/>
              <a:cs typeface="Times New Roman"/>
            </a:endParaRPr>
          </a:p>
          <a:p>
            <a:r>
              <a:rPr lang="ru-RU" sz="1400" dirty="0">
                <a:latin typeface="Times New Roman"/>
                <a:ea typeface="Calibri"/>
              </a:rPr>
              <a:t>овладение обобщенным способом подхода к решению проблемных ситуаций: анализом фактов, выдвижением гипотез для их объяснения, проверкой их правильности и получением результата деятельности.</a:t>
            </a: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800" b="1" dirty="0">
                <a:latin typeface="Arial"/>
                <a:ea typeface="Calibri"/>
              </a:rPr>
              <a:t>Критерии результативности применения в учебном процессе исследовательских </a:t>
            </a:r>
            <a:r>
              <a:rPr lang="ru-RU" sz="2800" b="1" dirty="0" smtClean="0">
                <a:latin typeface="Arial"/>
                <a:ea typeface="Calibri"/>
              </a:rPr>
              <a:t>технологий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xmlns="" val="1909129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Проекты учащихся</a:t>
            </a:r>
            <a:endParaRPr lang="ru-RU" sz="2800" dirty="0"/>
          </a:p>
        </p:txBody>
      </p:sp>
      <p:pic>
        <p:nvPicPr>
          <p:cNvPr id="2050" name="Picture 2" descr="C:\Users\Климовская оош\Desktop\проект\IMG_20141110_1100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28170">
            <a:off x="488909" y="2005641"/>
            <a:ext cx="2344338" cy="219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Климовская оош\Desktop\проект\IMG_20141110_11045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538128"/>
            <a:ext cx="2520280" cy="1927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Климовская оош\Desktop\проект\IMG_20141110_1105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77266">
            <a:off x="6791586" y="2283130"/>
            <a:ext cx="2054347" cy="1986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Климовская оош\Desktop\проект\IMG_20141110_11031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9252" y="1556792"/>
            <a:ext cx="178483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Климовская оош\Desktop\проект\IMG_20141110_11061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538128"/>
            <a:ext cx="2232248" cy="1826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12593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28600" algn="l"/>
              </a:tabLst>
            </a:pPr>
            <a:r>
              <a:rPr lang="ru-RU" sz="1400" dirty="0" smtClean="0">
                <a:latin typeface="Bookman Old Style"/>
                <a:ea typeface="Times New Roman"/>
                <a:cs typeface="Bookman Old Style"/>
              </a:rPr>
              <a:t>Кларин 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М.В.   Инновации в мировой педагогике: обучение на основе исследования, игры и дискуссии (анализ зарубежного опыта).  Рига, НПЦ "Эксперимент", 1995 г.</a:t>
            </a: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Матюшкин А.М.  Проблемные ситуации в мышлении и обучении. </a:t>
            </a:r>
            <a:endParaRPr lang="ru-RU" sz="1400" dirty="0">
              <a:latin typeface="Times New Roman"/>
              <a:ea typeface="Times New Roman"/>
            </a:endParaRPr>
          </a:p>
          <a:p>
            <a:pPr marL="228600" algn="just">
              <a:spcAft>
                <a:spcPts val="0"/>
              </a:spcAf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Москва, "Педагогика", 1972 г.</a:t>
            </a:r>
            <a:endParaRPr lang="ru-RU" sz="14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Никитина Р., Волков А.  Введение в научно-исследовательскую работу. Учебная программа для гимназий и лицеев с методическими комментариями. 1995 г.</a:t>
            </a:r>
            <a:endParaRPr lang="ru-RU" sz="14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28600" algn="l"/>
              </a:tabLst>
            </a:pPr>
            <a:r>
              <a:rPr lang="ru-RU" sz="1400" dirty="0" err="1">
                <a:latin typeface="Bookman Old Style"/>
                <a:ea typeface="Times New Roman"/>
                <a:cs typeface="Bookman Old Style"/>
              </a:rPr>
              <a:t>Оконь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 В. Основы проблемного обучения. Москва, "Просвещение", 1974 г.</a:t>
            </a:r>
            <a:endParaRPr lang="ru-RU" sz="14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28600" algn="l"/>
              </a:tabLst>
            </a:pPr>
            <a:r>
              <a:rPr lang="ru-RU" sz="1400" dirty="0" err="1">
                <a:latin typeface="Bookman Old Style"/>
                <a:ea typeface="Times New Roman"/>
                <a:cs typeface="Bookman Old Style"/>
              </a:rPr>
              <a:t>Хассард</a:t>
            </a:r>
            <a:r>
              <a:rPr lang="ru-RU" sz="1400" dirty="0">
                <a:latin typeface="Bookman Old Style"/>
                <a:ea typeface="Times New Roman"/>
                <a:cs typeface="Bookman Old Style"/>
              </a:rPr>
              <a:t> Д.   Уроки естествознания. Москва, 1993 г.</a:t>
            </a:r>
            <a:endParaRPr lang="ru-RU" sz="1400" dirty="0">
              <a:latin typeface="Times New Roman"/>
              <a:ea typeface="Times New Roman"/>
            </a:endParaRPr>
          </a:p>
          <a:p>
            <a:pPr lvl="0" algn="just">
              <a:spcAft>
                <a:spcPts val="0"/>
              </a:spcAft>
              <a:buFont typeface="Times New Roman"/>
              <a:buAutoNum type="arabicPeriod"/>
              <a:tabLst>
                <a:tab pos="228600" algn="l"/>
              </a:tabLst>
            </a:pPr>
            <a:r>
              <a:rPr lang="ru-RU" sz="1400" dirty="0">
                <a:latin typeface="Bookman Old Style"/>
                <a:ea typeface="Times New Roman"/>
                <a:cs typeface="Bookman Old Style"/>
              </a:rPr>
              <a:t>Шваб Д.   Настольная книга для преподавателей биологии.</a:t>
            </a:r>
            <a:endParaRPr lang="ru-RU" sz="1400" dirty="0">
              <a:latin typeface="Times New Roman"/>
              <a:ea typeface="Times New Roman"/>
            </a:endParaRPr>
          </a:p>
          <a:p>
            <a:r>
              <a:rPr lang="ru-RU" sz="1400" dirty="0">
                <a:latin typeface="Bookman Old Style"/>
                <a:ea typeface="Times New Roman"/>
                <a:cs typeface="Bookman Old Style"/>
              </a:rPr>
              <a:t>Москва, "Просвещение", 1974 г.</a:t>
            </a:r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>ИСПОЛЬЗУЕМАЯ        ЛИТЕРАТУРА</a:t>
            </a:r>
            <a:r>
              <a:rPr lang="ru-RU" sz="4000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  <a:t/>
            </a:r>
            <a:br>
              <a:rPr lang="ru-RU" sz="4000" dirty="0">
                <a:solidFill>
                  <a:srgbClr val="000000"/>
                </a:solidFill>
                <a:latin typeface="Bookman Old Style"/>
                <a:ea typeface="Times New Roman"/>
                <a:cs typeface="Bookman Old Style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3517076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1581</Words>
  <Application>Microsoft Office PowerPoint</Application>
  <PresentationFormat>Экран (4:3)</PresentationFormat>
  <Paragraphs>227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Волна</vt:lpstr>
      <vt:lpstr>Муниципальное казенное  общеобразовательное учреждение Александровская средняя общеобразовательная школа Боготольского  района   </vt:lpstr>
      <vt:lpstr>Слайд 2</vt:lpstr>
      <vt:lpstr>Слайд 3</vt:lpstr>
      <vt:lpstr> </vt:lpstr>
      <vt:lpstr>Слайд 5</vt:lpstr>
      <vt:lpstr>Слайд 6</vt:lpstr>
      <vt:lpstr>  Исследовательская деятельность в учебном процессе   </vt:lpstr>
      <vt:lpstr>«Четыре принципа, которыми должен обладать исследователь»</vt:lpstr>
      <vt:lpstr>ТИПЫ  УРОКОВ – ИССЛЕДОВАНИЙ</vt:lpstr>
      <vt:lpstr>ФОРМЫ ОРГАНИЗАЦИИ УЧЕБНОЙ ДЕЯТЕЛЬНОСТИ, ИСПОЛЬЗУЕМЫЕ  НА УРОКАХ – ИССЛЕДОВАНИЯХ. </vt:lpstr>
      <vt:lpstr>СТРУКТУРА   УРОКА – ИССЛЕДОВАНИЯ </vt:lpstr>
      <vt:lpstr>СТУПЕНИ  ИССЛЕДОВАТЕЛЬСКОЙ ДЕЯТЕЛЬНОСТИ  НА УРОКЕ </vt:lpstr>
      <vt:lpstr>НЕКОТОРЫЕ  УЧЕБНЫЕ ПРИЕМЫ, СОСТАВЛЯЮЩИЕ  ИССЛЕДОВАТЕЛЬСКУЮ  ДЕЯТЕЛЬНОСТЬ УЧАЩИХСЯ НА УРОКАХ – ИССЛЕДОВАНИЯХ</vt:lpstr>
      <vt:lpstr>  РОЛЬ УЧИТЕЛЯ И РОЛЬ УЧАЩИХСЯ В УЧЕБНО-ВОСПИТАТЕЛЬНОМ ПРОЦЕССЕ УРОКА – ИССЛЕДОВАНИЯ</vt:lpstr>
      <vt:lpstr>Урок – "исследование". </vt:lpstr>
      <vt:lpstr>Урок – "собственно исследование". </vt:lpstr>
      <vt:lpstr>Критерии результативности применения в учебном процессе исследовательских технологий</vt:lpstr>
      <vt:lpstr>Проекты учащихся</vt:lpstr>
      <vt:lpstr>ИСПОЛЬЗУЕМАЯ        ЛИТЕРАТУРА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Климовская оош</dc:creator>
  <cp:lastModifiedBy>Татьяна Владимировна</cp:lastModifiedBy>
  <cp:revision>45</cp:revision>
  <dcterms:created xsi:type="dcterms:W3CDTF">2014-11-07T07:07:31Z</dcterms:created>
  <dcterms:modified xsi:type="dcterms:W3CDTF">2018-10-01T05:39:22Z</dcterms:modified>
</cp:coreProperties>
</file>