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2" r:id="rId2"/>
    <p:sldId id="257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67" r:id="rId11"/>
    <p:sldId id="28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02" y="-12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1" lang="ru-RU"/>
          </a:p>
        </p:txBody>
      </p:sp>
      <p:pic>
        <p:nvPicPr>
          <p:cNvPr id="3075" name="Picture 3" descr="A:\minispi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</p:spPr>
      </p:pic>
      <p:sp>
        <p:nvSpPr>
          <p:cNvPr id="307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/>
          </a:p>
        </p:txBody>
      </p:sp>
      <p:pic>
        <p:nvPicPr>
          <p:cNvPr id="3077" name="Picture 5" descr="A:\minispir.GIF"/>
          <p:cNvPicPr>
            <a:picLocks noChangeAspect="1" noChangeArrowheads="1"/>
          </p:cNvPicPr>
          <p:nvPr/>
        </p:nvPicPr>
        <p:blipFill>
          <a:blip r:embed="rId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</p:spPr>
      </p:pic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906D58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Rectangle 37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1" lang="ru-RU"/>
          </a:p>
        </p:txBody>
      </p:sp>
      <p:sp>
        <p:nvSpPr>
          <p:cNvPr id="2087" name="Line 39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90" name="Picture 42" descr="A:\minispir.GIF"/>
          <p:cNvPicPr>
            <a:picLocks noChangeAspect="1" noChangeArrowheads="1"/>
          </p:cNvPicPr>
          <p:nvPr/>
        </p:nvPicPr>
        <p:blipFill>
          <a:blip r:embed="rId13"/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</p:spPr>
      </p:pic>
      <p:pic>
        <p:nvPicPr>
          <p:cNvPr id="2091" name="Picture 43" descr="A:\minispir.GIF"/>
          <p:cNvPicPr>
            <a:picLocks noChangeAspect="1" noChangeArrowheads="1"/>
          </p:cNvPicPr>
          <p:nvPr/>
        </p:nvPicPr>
        <p:blipFill>
          <a:blip r:embed="rId13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</p:spPr>
      </p:pic>
      <p:sp>
        <p:nvSpPr>
          <p:cNvPr id="209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9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95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10.01.2015</a:t>
            </a:fld>
            <a:endParaRPr lang="ru-RU"/>
          </a:p>
        </p:txBody>
      </p:sp>
      <p:sp>
        <p:nvSpPr>
          <p:cNvPr id="2096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2097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05698"/>
            <a:ext cx="3643338" cy="626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Картинки\Предметы\IMG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428728" y="1500174"/>
            <a:ext cx="6929486" cy="2571768"/>
          </a:xfrm>
        </p:spPr>
        <p:txBody>
          <a:bodyPr>
            <a:noAutofit/>
          </a:bodyPr>
          <a:lstStyle/>
          <a:p>
            <a:pPr algn="l"/>
            <a:r>
              <a:rPr lang="ru-RU" dirty="0" smtClean="0">
                <a:solidFill>
                  <a:schemeClr val="bg1"/>
                </a:solidFill>
                <a:latin typeface="Calligraph" pitchFamily="2" charset="0"/>
              </a:rPr>
              <a:t>Пищеварение в кишечнике.</a:t>
            </a:r>
            <a:br>
              <a:rPr lang="ru-RU" dirty="0" smtClean="0">
                <a:solidFill>
                  <a:schemeClr val="bg1"/>
                </a:solidFill>
                <a:latin typeface="Calligraph" pitchFamily="2" charset="0"/>
              </a:rPr>
            </a:br>
            <a:r>
              <a:rPr lang="ru-RU" dirty="0" smtClean="0">
                <a:solidFill>
                  <a:schemeClr val="bg1"/>
                </a:solidFill>
                <a:latin typeface="Calligraph" pitchFamily="2" charset="0"/>
              </a:rPr>
              <a:t>Всасывание питательных веществ.</a:t>
            </a:r>
            <a:endParaRPr lang="ru-RU" dirty="0">
              <a:solidFill>
                <a:schemeClr val="bg1"/>
              </a:solidFill>
              <a:latin typeface="Calligrap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42976" y="1785926"/>
          <a:ext cx="7286675" cy="4613241"/>
        </p:xfrm>
        <a:graphic>
          <a:graphicData uri="http://schemas.openxmlformats.org/drawingml/2006/table">
            <a:tbl>
              <a:tblPr/>
              <a:tblGrid>
                <a:gridCol w="2428399"/>
                <a:gridCol w="2429138"/>
                <a:gridCol w="2429138"/>
              </a:tblGrid>
              <a:tr h="36635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Пищевари-тельный</a:t>
                      </a:r>
                      <a:r>
                        <a:rPr lang="ru-RU" sz="36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сок</a:t>
                      </a:r>
                      <a:endParaRPr lang="ru-RU" sz="2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Железа, в которой образуется </a:t>
                      </a:r>
                      <a:r>
                        <a:rPr lang="ru-RU" sz="3600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пищевари-тельный</a:t>
                      </a:r>
                      <a:r>
                        <a:rPr lang="ru-RU" sz="36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сок</a:t>
                      </a:r>
                      <a:endParaRPr lang="ru-RU" sz="2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Действие сока на</a:t>
                      </a:r>
                      <a:endParaRPr lang="ru-RU" sz="2800" dirty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пищевари-тельные</a:t>
                      </a:r>
                      <a:endParaRPr lang="ru-RU" sz="2800" dirty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вещества</a:t>
                      </a:r>
                      <a:endParaRPr lang="ru-RU" sz="2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76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28662" y="1000108"/>
            <a:ext cx="78581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Пищеварение в двенадцатиперстной кишке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7554" y="35716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Вариант 1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00100" y="357166"/>
          <a:ext cx="7786742" cy="6563360"/>
        </p:xfrm>
        <a:graphic>
          <a:graphicData uri="http://schemas.openxmlformats.org/drawingml/2006/table">
            <a:tbl>
              <a:tblPr/>
              <a:tblGrid>
                <a:gridCol w="2595054"/>
                <a:gridCol w="2595844"/>
                <a:gridCol w="2595844"/>
              </a:tblGrid>
              <a:tr h="29606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Пищевари-тельный</a:t>
                      </a:r>
                      <a:r>
                        <a:rPr lang="ru-RU" sz="32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сок</a:t>
                      </a:r>
                      <a:endParaRPr lang="ru-RU" sz="24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Железа, в которой образуется </a:t>
                      </a:r>
                      <a:r>
                        <a:rPr lang="ru-RU" sz="3200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пищевари-тельный</a:t>
                      </a:r>
                      <a:r>
                        <a:rPr lang="ru-RU" sz="32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сок</a:t>
                      </a:r>
                      <a:endParaRPr lang="ru-RU" sz="24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Действие сока на</a:t>
                      </a:r>
                      <a:endParaRPr lang="ru-RU" sz="2400" dirty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 err="1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пищевари-тельные</a:t>
                      </a:r>
                      <a:endParaRPr lang="ru-RU" sz="2400" dirty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вещества</a:t>
                      </a:r>
                      <a:endParaRPr lang="ru-RU" sz="24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76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 err="1" smtClean="0">
                          <a:latin typeface="+mj-lt"/>
                          <a:ea typeface="Calibri"/>
                          <a:cs typeface="Times New Roman"/>
                        </a:rPr>
                        <a:t>Панкреа-тический</a:t>
                      </a:r>
                      <a:r>
                        <a:rPr lang="ru-RU" sz="3200" dirty="0" smtClean="0">
                          <a:latin typeface="+mj-lt"/>
                          <a:ea typeface="Calibri"/>
                          <a:cs typeface="Times New Roman"/>
                        </a:rPr>
                        <a:t> сок (трипсин, липаза)</a:t>
                      </a:r>
                      <a:endParaRPr lang="ru-RU" sz="3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 err="1" smtClean="0">
                          <a:latin typeface="+mj-lt"/>
                          <a:ea typeface="Calibri"/>
                          <a:cs typeface="Times New Roman"/>
                        </a:rPr>
                        <a:t>Поджелу-дочная</a:t>
                      </a:r>
                      <a:endParaRPr lang="ru-RU" sz="3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smtClean="0">
                          <a:latin typeface="+mj-lt"/>
                          <a:ea typeface="Calibri"/>
                          <a:cs typeface="Times New Roman"/>
                        </a:rPr>
                        <a:t>Трипсин  - расщепляет </a:t>
                      </a:r>
                      <a:r>
                        <a:rPr lang="ru-RU" sz="2800" b="1" dirty="0" smtClean="0">
                          <a:latin typeface="+mj-lt"/>
                          <a:ea typeface="Calibri"/>
                          <a:cs typeface="Times New Roman"/>
                        </a:rPr>
                        <a:t>Б.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smtClean="0">
                          <a:latin typeface="+mj-lt"/>
                          <a:ea typeface="Calibri"/>
                          <a:cs typeface="Times New Roman"/>
                        </a:rPr>
                        <a:t>Липаза расщепляет </a:t>
                      </a:r>
                      <a:r>
                        <a:rPr lang="ru-RU" sz="2800" b="1" dirty="0" smtClean="0">
                          <a:latin typeface="+mj-lt"/>
                          <a:ea typeface="Calibri"/>
                          <a:cs typeface="Times New Roman"/>
                        </a:rPr>
                        <a:t>Ж</a:t>
                      </a:r>
                      <a:r>
                        <a:rPr lang="ru-RU" sz="2800" dirty="0" smtClean="0">
                          <a:latin typeface="+mj-lt"/>
                          <a:ea typeface="Calibri"/>
                          <a:cs typeface="Times New Roman"/>
                        </a:rPr>
                        <a:t>.</a:t>
                      </a:r>
                      <a:endParaRPr lang="ru-RU" sz="2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76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 smtClean="0">
                          <a:latin typeface="+mj-lt"/>
                          <a:ea typeface="Calibri"/>
                          <a:cs typeface="Times New Roman"/>
                        </a:rPr>
                        <a:t>Кишечный сок</a:t>
                      </a:r>
                      <a:endParaRPr lang="ru-RU" sz="3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 smtClean="0">
                          <a:latin typeface="+mj-lt"/>
                          <a:ea typeface="Calibri"/>
                          <a:cs typeface="Times New Roman"/>
                        </a:rPr>
                        <a:t>Тонкий кишечник</a:t>
                      </a:r>
                      <a:endParaRPr lang="ru-RU" sz="3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latin typeface="+mj-lt"/>
                          <a:ea typeface="Calibri"/>
                          <a:cs typeface="Times New Roman"/>
                        </a:rPr>
                        <a:t>Б</a:t>
                      </a:r>
                      <a:r>
                        <a:rPr lang="ru-RU" sz="2800" dirty="0" smtClean="0">
                          <a:latin typeface="+mj-lt"/>
                          <a:ea typeface="Calibri"/>
                          <a:cs typeface="Times New Roman"/>
                        </a:rPr>
                        <a:t> распадаются до </a:t>
                      </a:r>
                      <a:r>
                        <a:rPr lang="ru-RU" sz="2800" b="1" dirty="0" err="1" smtClean="0">
                          <a:latin typeface="+mj-lt"/>
                          <a:ea typeface="Calibri"/>
                          <a:cs typeface="Times New Roman"/>
                        </a:rPr>
                        <a:t>АмК</a:t>
                      </a:r>
                      <a:endParaRPr lang="ru-RU" sz="28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6792" marR="667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928662" y="285728"/>
            <a:ext cx="77867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вариант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00100" y="1714488"/>
          <a:ext cx="7500990" cy="4590733"/>
        </p:xfrm>
        <a:graphic>
          <a:graphicData uri="http://schemas.openxmlformats.org/drawingml/2006/table">
            <a:tbl>
              <a:tblPr/>
              <a:tblGrid>
                <a:gridCol w="3743782"/>
                <a:gridCol w="3757208"/>
              </a:tblGrid>
              <a:tr h="15639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Этап пищеварения (название)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Роль в процессе пищеварения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12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 smtClean="0">
                          <a:latin typeface="Times New Roman"/>
                          <a:ea typeface="Calibri"/>
                          <a:cs typeface="Times New Roman"/>
                        </a:rPr>
                        <a:t>Полостное пищеварение</a:t>
                      </a:r>
                      <a:endParaRPr lang="ru-RU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12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 smtClean="0">
                          <a:latin typeface="Times New Roman"/>
                          <a:ea typeface="Calibri"/>
                          <a:cs typeface="Times New Roman"/>
                        </a:rPr>
                        <a:t>Пристеночное пищеварение</a:t>
                      </a:r>
                      <a:endParaRPr lang="ru-RU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83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 smtClean="0">
                          <a:latin typeface="Times New Roman"/>
                          <a:ea typeface="Calibri"/>
                          <a:cs typeface="Times New Roman"/>
                        </a:rPr>
                        <a:t>Всасывание</a:t>
                      </a:r>
                      <a:endParaRPr lang="ru-RU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071538" y="642918"/>
            <a:ext cx="764386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2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Этапы пищеварения в тонкой кишке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000100" y="285728"/>
            <a:ext cx="78581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вариант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857232"/>
            <a:ext cx="7239024" cy="5429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85728"/>
            <a:ext cx="4929222" cy="634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785794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Вариант 4</a:t>
            </a:r>
            <a:endParaRPr lang="ru-RU" dirty="0"/>
          </a:p>
        </p:txBody>
      </p:sp>
      <p:pic>
        <p:nvPicPr>
          <p:cNvPr id="3" name="Picture 10" descr="{192ED566-C6CC-446D-9FA3-3357D81612F6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8662" y="1285860"/>
            <a:ext cx="4457700" cy="5040312"/>
          </a:xfrm>
          <a:prstGeom prst="rect">
            <a:avLst/>
          </a:prstGeom>
          <a:noFill/>
          <a:ln/>
        </p:spPr>
      </p:pic>
      <p:sp>
        <p:nvSpPr>
          <p:cNvPr id="4" name="Прямоугольник 3"/>
          <p:cNvSpPr/>
          <p:nvPr/>
        </p:nvSpPr>
        <p:spPr>
          <a:xfrm>
            <a:off x="5429256" y="1643050"/>
            <a:ext cx="32861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-Нейтрализация ядовитых веществ (фенол)</a:t>
            </a:r>
          </a:p>
          <a:p>
            <a:r>
              <a:rPr lang="ru-RU" sz="3200" dirty="0" smtClean="0"/>
              <a:t>-Распад эритроцитов</a:t>
            </a:r>
          </a:p>
          <a:p>
            <a:r>
              <a:rPr lang="ru-RU" sz="3200" dirty="0" smtClean="0"/>
              <a:t>-Синтез белков плазмы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16" y="35716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Вариант 5</a:t>
            </a:r>
            <a:endParaRPr lang="ru-RU" dirty="0"/>
          </a:p>
        </p:txBody>
      </p:sp>
      <p:pic>
        <p:nvPicPr>
          <p:cNvPr id="3" name="Picture 6" descr="{BFE6C682-CA8D-4162-B86C-1E82B5AF117F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87900" y="1484313"/>
            <a:ext cx="3995738" cy="4660900"/>
          </a:xfrm>
          <a:prstGeom prst="rect">
            <a:avLst/>
          </a:prstGeom>
          <a:noFill/>
          <a:ln/>
        </p:spPr>
      </p:pic>
      <p:sp>
        <p:nvSpPr>
          <p:cNvPr id="4" name="Прямоугольник 3"/>
          <p:cNvSpPr/>
          <p:nvPr/>
        </p:nvSpPr>
        <p:spPr>
          <a:xfrm>
            <a:off x="928662" y="1214422"/>
            <a:ext cx="41434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2800" b="1" i="1" u="sng" dirty="0" smtClean="0"/>
              <a:t>Состав кала:</a:t>
            </a:r>
          </a:p>
          <a:p>
            <a:r>
              <a:rPr lang="ru-RU" sz="2800" dirty="0" smtClean="0"/>
              <a:t> - </a:t>
            </a:r>
            <a:r>
              <a:rPr lang="ru-RU" sz="2800" dirty="0" err="1" smtClean="0"/>
              <a:t>Непереваренные</a:t>
            </a:r>
            <a:r>
              <a:rPr lang="ru-RU" sz="2800" dirty="0" smtClean="0"/>
              <a:t> частицы пищи</a:t>
            </a:r>
          </a:p>
          <a:p>
            <a:r>
              <a:rPr lang="ru-RU" sz="2800" dirty="0" smtClean="0"/>
              <a:t>- Слизь</a:t>
            </a:r>
          </a:p>
          <a:p>
            <a:r>
              <a:rPr lang="ru-RU" sz="2800" dirty="0" smtClean="0"/>
              <a:t>- Отмершие клетки эпителия</a:t>
            </a:r>
          </a:p>
          <a:p>
            <a:r>
              <a:rPr lang="ru-RU" sz="2800" dirty="0" smtClean="0"/>
              <a:t>-Распавшиеся желчные пигменты</a:t>
            </a:r>
          </a:p>
          <a:p>
            <a:r>
              <a:rPr lang="ru-RU" sz="2800" dirty="0" smtClean="0"/>
              <a:t>-Бактерии, которые составляют 30-50% кала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Домашнее задание: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285860"/>
            <a:ext cx="7620000" cy="4429156"/>
          </a:xfrm>
        </p:spPr>
        <p:txBody>
          <a:bodyPr/>
          <a:lstStyle/>
          <a:p>
            <a:r>
              <a:rPr lang="ru-RU" dirty="0" smtClean="0"/>
              <a:t>1. § 33, ответы на вопросы.</a:t>
            </a:r>
          </a:p>
          <a:p>
            <a:r>
              <a:rPr lang="ru-RU" dirty="0" smtClean="0"/>
              <a:t>2. Отработать понятия, встреченные в тексте параграфа.</a:t>
            </a:r>
          </a:p>
          <a:p>
            <a:r>
              <a:rPr lang="ru-RU" dirty="0" smtClean="0"/>
              <a:t>3. В печатной тетради Р. 108-114</a:t>
            </a:r>
          </a:p>
          <a:p>
            <a:r>
              <a:rPr lang="ru-RU" smtClean="0"/>
              <a:t>* </a:t>
            </a:r>
            <a:r>
              <a:rPr lang="ru-RU" dirty="0" smtClean="0"/>
              <a:t>Сочинение о путешествии пирожка по пищеварительной системе </a:t>
            </a:r>
          </a:p>
          <a:p>
            <a:r>
              <a:rPr lang="ru-RU" dirty="0" smtClean="0"/>
              <a:t>человека.</a:t>
            </a:r>
            <a:endParaRPr lang="ru-RU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4578" name="Picture 2" descr="http://childrensbook.narod.ru/1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4515691"/>
            <a:ext cx="2214546" cy="23423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Шаблон для презентации взят: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</a:t>
            </a:r>
            <a:r>
              <a:rPr lang="ru-RU" smtClean="0"/>
              <a:t>з </a:t>
            </a:r>
            <a:r>
              <a:rPr lang="ru-RU" dirty="0" smtClean="0"/>
              <a:t>разработки Савостиной Е.А.: «Что необходимо знать, изучая физические </a:t>
            </a:r>
            <a:r>
              <a:rPr lang="ru-RU" smtClean="0"/>
              <a:t>явления» -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http</a:t>
            </a:r>
            <a:r>
              <a:rPr lang="en-US" dirty="0" smtClean="0"/>
              <a:t>://nsportal.ru/shkola/prirodovedenie/library/2013/02/14/chto-neobkhodimo-znat-izuchaya-fizicheskie-yavleniya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традь">
  <a:themeElements>
    <a:clrScheme name="Тема Office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ма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Тетрадь</Template>
  <TotalTime>306</TotalTime>
  <Words>195</Words>
  <PresentationFormat>Экран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Тетрадь</vt:lpstr>
      <vt:lpstr>Слайд 1</vt:lpstr>
      <vt:lpstr>Пищеварение в кишечнике. Всасывание питательных веществ.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Домашнее задание:</vt:lpstr>
      <vt:lpstr>Шаблон для презентации взят: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«Что необходимо знать, изучая физические явления»</dc:title>
  <cp:lastModifiedBy>HOME</cp:lastModifiedBy>
  <cp:revision>46</cp:revision>
  <dcterms:modified xsi:type="dcterms:W3CDTF">2015-01-09T18:16:32Z</dcterms:modified>
</cp:coreProperties>
</file>